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4"/>
  </p:notesMasterIdLst>
  <p:sldIdLst>
    <p:sldId id="5344" r:id="rId6"/>
    <p:sldId id="339" r:id="rId7"/>
    <p:sldId id="5322" r:id="rId8"/>
    <p:sldId id="5323" r:id="rId9"/>
    <p:sldId id="5328" r:id="rId10"/>
    <p:sldId id="5358" r:id="rId11"/>
    <p:sldId id="5369" r:id="rId12"/>
    <p:sldId id="5343"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A80"/>
    <a:srgbClr val="46ACC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36105-18B3-41CB-9B84-61E82A6A0DD9}" v="15" dt="2022-11-30T13:44:43.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29" autoAdjust="0"/>
  </p:normalViewPr>
  <p:slideViewPr>
    <p:cSldViewPr snapToGrid="0">
      <p:cViewPr varScale="1">
        <p:scale>
          <a:sx n="78" d="100"/>
          <a:sy n="78" d="100"/>
        </p:scale>
        <p:origin x="76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6E820-DB87-4F12-847A-33D1CAC288E0}"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CAC15-6FD7-4CCC-87A1-7158493E7C18}" type="slidenum">
              <a:rPr lang="en-US" smtClean="0"/>
              <a:t>‹#›</a:t>
            </a:fld>
            <a:endParaRPr lang="en-US"/>
          </a:p>
        </p:txBody>
      </p:sp>
    </p:spTree>
    <p:extLst>
      <p:ext uri="{BB962C8B-B14F-4D97-AF65-F5344CB8AC3E}">
        <p14:creationId xmlns:p14="http://schemas.microsoft.com/office/powerpoint/2010/main" val="345500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b="0" i="0" u="none" strike="noStrike" cap="none" dirty="0">
                <a:effectLst/>
                <a:sym typeface="Arial"/>
              </a:rPr>
              <a:t>Good morning! </a:t>
            </a:r>
            <a:r>
              <a:rPr lang="en-US" dirty="0"/>
              <a:t>  </a:t>
            </a:r>
          </a:p>
          <a:p>
            <a:pPr>
              <a:buNone/>
            </a:pPr>
            <a:r>
              <a:rPr lang="en-US" dirty="0"/>
              <a:t>  </a:t>
            </a:r>
          </a:p>
          <a:p>
            <a:pPr>
              <a:buNone/>
            </a:pPr>
            <a:r>
              <a:rPr lang="en-US" b="0" i="0" u="none" strike="noStrike" cap="none" dirty="0">
                <a:effectLst/>
                <a:sym typeface="Arial"/>
              </a:rPr>
              <a:t>I’m Danaya Hough, CORE’s Community Engagement Champion. We’ll get more into introductions here, shortly. First, I want to thank all of you for being here and huge thank you to Professor Jasmine for organizing all of this and thinking of CORE to present to your students! </a:t>
            </a:r>
            <a:endParaRPr lang="en-US" dirty="0"/>
          </a:p>
          <a:p>
            <a:pPr>
              <a:buNone/>
            </a:pPr>
            <a:r>
              <a:rPr lang="en-US" dirty="0"/>
              <a:t>  </a:t>
            </a:r>
          </a:p>
          <a:p>
            <a:pPr>
              <a:buNone/>
            </a:pPr>
            <a:r>
              <a:rPr lang="en-US" b="0" i="0" u="none" strike="noStrike" cap="none" dirty="0">
                <a:effectLst/>
                <a:sym typeface="Arial"/>
              </a:rPr>
              <a:t>Today, we’ll be giving you all an overview presentation of CORE and talking through our REIA writing process. And we’re looking forward to hearing from all of you about your research projects!</a:t>
            </a:r>
          </a:p>
          <a:p>
            <a:pPr>
              <a:buNone/>
            </a:pPr>
            <a:endParaRPr lang="en-US" b="0" i="0" u="none" strike="noStrike" cap="none" dirty="0">
              <a:effectLst/>
              <a:sym typeface="Arial"/>
            </a:endParaRPr>
          </a:p>
          <a:p>
            <a:pPr>
              <a:buNone/>
            </a:pPr>
            <a:r>
              <a:rPr lang="en-US" b="0" i="0" u="none" strike="noStrike" cap="none" dirty="0">
                <a:effectLst/>
                <a:sym typeface="Arial"/>
              </a:rPr>
              <a:t>I think the best way to introduce you all to our office and our work is through this custom spoken word piece that was written by a poet from DC, Luki, and features music from Grammy award-winning artists, </a:t>
            </a:r>
            <a:r>
              <a:rPr lang="en-US" b="0" i="0" u="none" strike="noStrike" cap="none" dirty="0" err="1">
                <a:effectLst/>
                <a:sym typeface="Arial"/>
              </a:rPr>
              <a:t>Brasstracks</a:t>
            </a:r>
            <a:r>
              <a:rPr lang="en-US" b="0" i="0" u="none" strike="noStrike" cap="none" dirty="0">
                <a:effectLst/>
                <a:sym typeface="Arial"/>
              </a:rPr>
              <a:t>.</a:t>
            </a:r>
            <a:endParaRPr lang="en-US" dirty="0"/>
          </a:p>
          <a:p>
            <a:pPr>
              <a:buNone/>
            </a:pPr>
            <a:endParaRPr lang="en-US" dirty="0"/>
          </a:p>
        </p:txBody>
      </p:sp>
    </p:spTree>
    <p:extLst>
      <p:ext uri="{BB962C8B-B14F-4D97-AF65-F5344CB8AC3E}">
        <p14:creationId xmlns:p14="http://schemas.microsoft.com/office/powerpoint/2010/main" val="142905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hope you all enjoyed that as much as we do! We had a really great time working with Luki and we’re so grateful to </a:t>
            </a:r>
            <a:r>
              <a:rPr lang="en-US" dirty="0" err="1"/>
              <a:t>Brasstracks</a:t>
            </a:r>
            <a:r>
              <a:rPr lang="en-US" dirty="0"/>
              <a:t> for allowing us to use their music. The piece really captures who we are as an office and the quality of work we are always striving to complete.</a:t>
            </a:r>
          </a:p>
          <a:p>
            <a:pPr>
              <a:buNone/>
            </a:pPr>
            <a:endParaRPr lang="en-US" dirty="0">
              <a:latin typeface="Calibri"/>
              <a:cs typeface="Calibri"/>
            </a:endParaRPr>
          </a:p>
          <a:p>
            <a:pPr>
              <a:buNone/>
            </a:pPr>
            <a:r>
              <a:rPr lang="en-US" dirty="0">
                <a:latin typeface="Calibri"/>
                <a:cs typeface="Calibri"/>
              </a:rPr>
              <a:t>Now I’m going to take a moment to introduce the CORE team. And after, we’re all going to share a little about our journey to our current roles. </a:t>
            </a:r>
          </a:p>
          <a:p>
            <a:pPr>
              <a:buNone/>
            </a:pPr>
            <a:endParaRPr lang="en-US" dirty="0">
              <a:latin typeface="Calibri"/>
              <a:cs typeface="Calibri"/>
            </a:endParaRPr>
          </a:p>
        </p:txBody>
      </p:sp>
    </p:spTree>
    <p:extLst>
      <p:ext uri="{BB962C8B-B14F-4D97-AF65-F5344CB8AC3E}">
        <p14:creationId xmlns:p14="http://schemas.microsoft.com/office/powerpoint/2010/main" val="130485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background on our office: </a:t>
            </a:r>
          </a:p>
          <a:p>
            <a:endParaRPr lang="en-US" dirty="0"/>
          </a:p>
          <a:p>
            <a:r>
              <a:rPr lang="en-US" dirty="0"/>
              <a:t>The Council Office of Racial Equity was established by a piece of legislation called the REACH Act-or the Racial Equity Achieves Act.</a:t>
            </a:r>
          </a:p>
          <a:p>
            <a:endParaRPr lang="en-US" dirty="0"/>
          </a:p>
          <a:p>
            <a:r>
              <a:rPr lang="en-US" dirty="0"/>
              <a:t>Our office officially launched on MLK Day of 2021. And in that time our work has fallen into three main buckets. We’ve conducted racial equity trainings for council members and staff, given a number of presentations like this one, conducted research and created resources such as our report on the Racial Wealth Gap in the District of Columbia that we conducted with MITRE and the COVID-19 report that discussed a racially equitable vaccine distribution process. </a:t>
            </a:r>
          </a:p>
          <a:p>
            <a:endParaRPr lang="en-US" dirty="0"/>
          </a:p>
          <a:p>
            <a:r>
              <a:rPr lang="en-US" dirty="0"/>
              <a:t>Since we’ve launched, one other thing that we’ve done that’s really taken up the bulk of our time and effort, is writing Racial Equity Impact Assessments (REIAs). To date, we’ve written around 60 REIAs, and by the end of the week, we’ll have added another ten or so to that list.</a:t>
            </a:r>
          </a:p>
        </p:txBody>
      </p:sp>
      <p:sp>
        <p:nvSpPr>
          <p:cNvPr id="4" name="Slide Number Placeholder 3"/>
          <p:cNvSpPr>
            <a:spLocks noGrp="1"/>
          </p:cNvSpPr>
          <p:nvPr>
            <p:ph type="sldNum" sz="quarter" idx="5"/>
          </p:nvPr>
        </p:nvSpPr>
        <p:spPr/>
        <p:txBody>
          <a:bodyPr/>
          <a:lstStyle/>
          <a:p>
            <a:fld id="{5A2CAC15-6FD7-4CCC-87A1-7158493E7C18}" type="slidenum">
              <a:rPr lang="en-US" smtClean="0"/>
              <a:t>3</a:t>
            </a:fld>
            <a:endParaRPr lang="en-US"/>
          </a:p>
        </p:txBody>
      </p:sp>
    </p:spTree>
    <p:extLst>
      <p:ext uri="{BB962C8B-B14F-4D97-AF65-F5344CB8AC3E}">
        <p14:creationId xmlns:p14="http://schemas.microsoft.com/office/powerpoint/2010/main" val="178269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explaining what a REIA is, by a show of hands, who all knows what racial equity is? Can someone explain it for us?</a:t>
            </a:r>
          </a:p>
          <a:p>
            <a:endParaRPr lang="en-US" dirty="0"/>
          </a:p>
          <a:p>
            <a:r>
              <a:rPr lang="en-US" dirty="0"/>
              <a:t>Racial equity is the elimination of racial disparities. The idea is: </a:t>
            </a:r>
            <a:r>
              <a:rPr lang="en-US" b="0" i="1" dirty="0">
                <a:solidFill>
                  <a:srgbClr val="FFFFFF"/>
                </a:solidFill>
                <a:effectLst/>
                <a:latin typeface="Source Sans Pro" panose="020B0503030403020204" pitchFamily="34" charset="0"/>
              </a:rPr>
              <a:t>When we achieve racial equity, race will no longer predict opportunities, outcomes, or the distribution of resources for District residents—particularly for Black, Indigenous, and residents of color.</a:t>
            </a:r>
            <a:endParaRPr lang="en-US" dirty="0"/>
          </a:p>
          <a:p>
            <a:endParaRPr lang="en-US" dirty="0"/>
          </a:p>
          <a:p>
            <a:r>
              <a:rPr lang="en-US" dirty="0"/>
              <a:t>Our REIAs are all organized in the same manner, with minor tweaks based on the bill. But each REIA contains six primary sections. I’m not going to name them off, because if I do, I’ll likely do so in order which will give you a hint for the question I’m about to ask.</a:t>
            </a:r>
          </a:p>
        </p:txBody>
      </p:sp>
      <p:sp>
        <p:nvSpPr>
          <p:cNvPr id="4" name="Slide Number Placeholder 3"/>
          <p:cNvSpPr>
            <a:spLocks noGrp="1"/>
          </p:cNvSpPr>
          <p:nvPr>
            <p:ph type="sldNum" sz="quarter" idx="5"/>
          </p:nvPr>
        </p:nvSpPr>
        <p:spPr/>
        <p:txBody>
          <a:bodyPr/>
          <a:lstStyle/>
          <a:p>
            <a:fld id="{5A2CAC15-6FD7-4CCC-87A1-7158493E7C18}" type="slidenum">
              <a:rPr lang="en-US" smtClean="0"/>
              <a:t>4</a:t>
            </a:fld>
            <a:endParaRPr lang="en-US"/>
          </a:p>
        </p:txBody>
      </p:sp>
    </p:spTree>
    <p:extLst>
      <p:ext uri="{BB962C8B-B14F-4D97-AF65-F5344CB8AC3E}">
        <p14:creationId xmlns:p14="http://schemas.microsoft.com/office/powerpoint/2010/main" val="131993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Legacies of Historic Racial Trauma</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Why do different racial and ethnic groups fare differently when we examine the issues related to the bill?</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events, decisions, and policies have led to the inequities we see today?</a:t>
            </a:r>
          </a:p>
          <a:p>
            <a:endParaRPr lang="en-US" dirty="0"/>
          </a:p>
          <a:p>
            <a:r>
              <a:rPr lang="en-US" dirty="0"/>
              <a:t>Who Engaged and What They Shared</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Who was engaged when decisions were made? </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Who was engaged but did not have institutionally or socially recognized power to influence decisions?</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have residents been saying about this issue generally and at the bill’s public hearing?</a:t>
            </a:r>
          </a:p>
          <a:p>
            <a:endParaRPr lang="en-US" dirty="0"/>
          </a:p>
          <a:p>
            <a:r>
              <a:rPr lang="en-US" dirty="0"/>
              <a:t>The Resident Experience</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will it look and feel like for a resident to interact with this bill from start to finish?</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In what ways are the processes inclusionary, in what ways are they exclusionary, and to whom? </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How are these processes being monitored for bias?</a:t>
            </a:r>
          </a:p>
          <a:p>
            <a:endParaRPr lang="en-US" dirty="0"/>
          </a:p>
          <a:p>
            <a:r>
              <a:rPr lang="en-US" dirty="0"/>
              <a:t>Relevant Research</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is the goal of this policy?</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do we know about how this goal has been addressed before, both in DC and elsewhere?</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research can we find about this program, intervention, or policy and is it strong (internally valid)?</a:t>
            </a:r>
          </a:p>
          <a:p>
            <a:endParaRPr lang="en-US" dirty="0"/>
          </a:p>
          <a:p>
            <a:r>
              <a:rPr lang="en-US" dirty="0"/>
              <a:t>Potential for Disparate Racial and Ethnic Outcomes</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How will different racial and ethnic groups be impacted?</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Will disparate racial outcomes be monitored and addressed?</a:t>
            </a:r>
          </a:p>
          <a:p>
            <a:endParaRPr lang="en-US" dirty="0"/>
          </a:p>
          <a:p>
            <a:endParaRPr lang="en-US" dirty="0"/>
          </a:p>
        </p:txBody>
      </p:sp>
      <p:sp>
        <p:nvSpPr>
          <p:cNvPr id="4" name="Slide Number Placeholder 3"/>
          <p:cNvSpPr>
            <a:spLocks noGrp="1"/>
          </p:cNvSpPr>
          <p:nvPr>
            <p:ph type="sldNum" sz="quarter" idx="5"/>
          </p:nvPr>
        </p:nvSpPr>
        <p:spPr/>
        <p:txBody>
          <a:bodyPr/>
          <a:lstStyle/>
          <a:p>
            <a:fld id="{5A2CAC15-6FD7-4CCC-87A1-7158493E7C18}" type="slidenum">
              <a:rPr lang="en-US" smtClean="0"/>
              <a:t>5</a:t>
            </a:fld>
            <a:endParaRPr lang="en-US"/>
          </a:p>
        </p:txBody>
      </p:sp>
    </p:spTree>
    <p:extLst>
      <p:ext uri="{BB962C8B-B14F-4D97-AF65-F5344CB8AC3E}">
        <p14:creationId xmlns:p14="http://schemas.microsoft.com/office/powerpoint/2010/main" val="184511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Legacies of Historic Racial Trauma</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Why do different racial and ethnic groups fare differently when we examine the issues related to the bill?</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events, decisions, and policies have led to the inequities we see today?</a:t>
            </a:r>
          </a:p>
          <a:p>
            <a:endParaRPr lang="en-US" dirty="0"/>
          </a:p>
          <a:p>
            <a:r>
              <a:rPr lang="en-US" dirty="0"/>
              <a:t>Who Engaged and What They Shared</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Who was engaged when decisions were made? </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Who was engaged but did not have institutionally or socially recognized power to influence decisions?</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have residents been saying about this issue generally and at the bill’s public hearing?</a:t>
            </a:r>
          </a:p>
          <a:p>
            <a:endParaRPr lang="en-US" dirty="0"/>
          </a:p>
          <a:p>
            <a:r>
              <a:rPr lang="en-US" dirty="0"/>
              <a:t>The Resident Experience</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will it look and feel like for a resident to interact with this bill from start to finish?</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In what ways are the processes inclusionary, in what ways are they exclusionary, and to whom? </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How are these processes being monitored for bias?</a:t>
            </a:r>
          </a:p>
          <a:p>
            <a:endParaRPr lang="en-US" dirty="0"/>
          </a:p>
          <a:p>
            <a:r>
              <a:rPr lang="en-US" dirty="0"/>
              <a:t>Relevant Research</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is the goal of this policy?</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do we know about how this goal has been addressed before, both in DC and elsewhere?</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What research can we find about this program, intervention, or policy and is it strong (internally valid)?</a:t>
            </a:r>
          </a:p>
          <a:p>
            <a:endParaRPr lang="en-US" dirty="0"/>
          </a:p>
          <a:p>
            <a:r>
              <a:rPr lang="en-US" dirty="0"/>
              <a:t>Potential for Disparate Racial and Ethnic Outcomes</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How will different racial and ethnic groups be impacted?</a:t>
            </a:r>
          </a:p>
          <a:p>
            <a:pPr marL="380990" indent="-380990">
              <a:buFont typeface="Wingdings" panose="05000000000000000000" pitchFamily="2" charset="2"/>
              <a:buChar char="§"/>
            </a:pPr>
            <a:r>
              <a:rPr lang="en-US" sz="1200" dirty="0">
                <a:latin typeface="Source Sans Pro" panose="020B0503030403020204" pitchFamily="34" charset="0"/>
                <a:ea typeface="Source Sans Pro" panose="020B0503030403020204" pitchFamily="34" charset="0"/>
              </a:rPr>
              <a:t>Will disparate racial outcomes be monitored and addressed?</a:t>
            </a:r>
          </a:p>
          <a:p>
            <a:endParaRPr lang="en-US" dirty="0"/>
          </a:p>
          <a:p>
            <a:endParaRPr lang="en-US" dirty="0"/>
          </a:p>
        </p:txBody>
      </p:sp>
      <p:sp>
        <p:nvSpPr>
          <p:cNvPr id="4" name="Slide Number Placeholder 3"/>
          <p:cNvSpPr>
            <a:spLocks noGrp="1"/>
          </p:cNvSpPr>
          <p:nvPr>
            <p:ph type="sldNum" sz="quarter" idx="5"/>
          </p:nvPr>
        </p:nvSpPr>
        <p:spPr/>
        <p:txBody>
          <a:bodyPr/>
          <a:lstStyle/>
          <a:p>
            <a:fld id="{5A2CAC15-6FD7-4CCC-87A1-7158493E7C18}" type="slidenum">
              <a:rPr lang="en-US" smtClean="0"/>
              <a:t>7</a:t>
            </a:fld>
            <a:endParaRPr lang="en-US"/>
          </a:p>
        </p:txBody>
      </p:sp>
    </p:spTree>
    <p:extLst>
      <p:ext uri="{BB962C8B-B14F-4D97-AF65-F5344CB8AC3E}">
        <p14:creationId xmlns:p14="http://schemas.microsoft.com/office/powerpoint/2010/main" val="335646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53203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99DDF0-C944-45AD-8260-F6640D28FAE2}"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40775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3B86C3-68B3-400A-8A65-9C4908FA946A}"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27725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43628-A3B4-4265-8E63-96391F3391A1}"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668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C345DB-6D63-414E-9939-7624BCA61B75}" type="datetime1">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5908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DA2A2F-5148-4159-B66E-BCD7D5156D43}" type="datetime1">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2360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767EE-3662-457D-AE3C-F9B5B25F98C9}" type="datetime1">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3969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F3D9C-D319-4441-8AC2-1DDFC2F5CB0E}" type="datetime1">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0123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0047B435-9287-4E9D-A7BE-98D798926093}" type="datetime1">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760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4D04EC77-6F1C-49A5-9985-8046259C0F89}" type="datetime1">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6717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74EA26-C134-4199-B67A-C1420DA3041E}"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6845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40FB-040B-4EC4-BBBE-0CF66577363F}"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658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1668F-2802-40C8-A8A1-EBA6BAAD16F2}" type="datetime1">
              <a:rPr lang="en-US" smtClean="0"/>
              <a:t>11/30/2022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76888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www.dcracialequity.org/reia-database"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2C4B1FE-EFA5-4A04-8466-FE166F496CD3}"/>
              </a:ext>
            </a:extLst>
          </p:cNvPr>
          <p:cNvCxnSpPr/>
          <p:nvPr/>
        </p:nvCxnSpPr>
        <p:spPr>
          <a:xfrm>
            <a:off x="0" y="0"/>
            <a:ext cx="12192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80F85FD-ED93-40FE-94CA-E4F10A1A4A78}"/>
              </a:ext>
            </a:extLst>
          </p:cNvPr>
          <p:cNvSpPr/>
          <p:nvPr/>
        </p:nvSpPr>
        <p:spPr>
          <a:xfrm>
            <a:off x="0" y="12184"/>
            <a:ext cx="12192000" cy="6858000"/>
          </a:xfrm>
          <a:prstGeom prst="rect">
            <a:avLst/>
          </a:prstGeom>
          <a:solidFill>
            <a:srgbClr val="3D5A8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B5E9B76-2E71-481C-B32C-49250EC6A34C}"/>
              </a:ext>
            </a:extLst>
          </p:cNvPr>
          <p:cNvGrpSpPr/>
          <p:nvPr/>
        </p:nvGrpSpPr>
        <p:grpSpPr>
          <a:xfrm>
            <a:off x="4640176" y="-461040"/>
            <a:ext cx="8963807" cy="5284386"/>
            <a:chOff x="1696348" y="-112250"/>
            <a:chExt cx="6722855" cy="3963290"/>
          </a:xfrm>
        </p:grpSpPr>
        <p:pic>
          <p:nvPicPr>
            <p:cNvPr id="12" name="Picture 11" descr="Icon&#10;&#10;Description automatically generated">
              <a:extLst>
                <a:ext uri="{FF2B5EF4-FFF2-40B4-BE49-F238E27FC236}">
                  <a16:creationId xmlns:a16="http://schemas.microsoft.com/office/drawing/2014/main" id="{B76B370E-0039-4A11-9768-E09624C20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91376">
              <a:off x="4455913" y="-112250"/>
              <a:ext cx="3963290" cy="3963290"/>
            </a:xfrm>
            <a:prstGeom prst="rect">
              <a:avLst/>
            </a:prstGeom>
          </p:spPr>
        </p:pic>
        <p:sp>
          <p:nvSpPr>
            <p:cNvPr id="13" name="TextBox 3">
              <a:extLst>
                <a:ext uri="{FF2B5EF4-FFF2-40B4-BE49-F238E27FC236}">
                  <a16:creationId xmlns:a16="http://schemas.microsoft.com/office/drawing/2014/main" id="{7A5FA623-D17B-49E0-9615-25670BD954B3}"/>
                </a:ext>
              </a:extLst>
            </p:cNvPr>
            <p:cNvSpPr txBox="1"/>
            <p:nvPr/>
          </p:nvSpPr>
          <p:spPr>
            <a:xfrm>
              <a:off x="1696348" y="1005879"/>
              <a:ext cx="4581562" cy="199275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en-US" sz="16666" b="1" dirty="0">
                  <a:solidFill>
                    <a:prstClr val="white"/>
                  </a:solidFill>
                  <a:latin typeface="Source Sans Pro Black"/>
                  <a:ea typeface="Source Sans Pro Black"/>
                </a:rPr>
                <a:t>CORE</a:t>
              </a:r>
              <a:r>
                <a:rPr lang="en-US" sz="8000" b="1" dirty="0">
                  <a:solidFill>
                    <a:srgbClr val="3D5A80"/>
                  </a:solidFill>
                  <a:latin typeface="Source Sans Pro Black"/>
                  <a:ea typeface="Source Sans Pro Black"/>
                </a:rPr>
                <a:t> </a:t>
              </a:r>
            </a:p>
          </p:txBody>
        </p:sp>
        <p:sp>
          <p:nvSpPr>
            <p:cNvPr id="14" name="TextBox 13">
              <a:extLst>
                <a:ext uri="{FF2B5EF4-FFF2-40B4-BE49-F238E27FC236}">
                  <a16:creationId xmlns:a16="http://schemas.microsoft.com/office/drawing/2014/main" id="{FD8EBACC-83EC-4CFF-8B07-A4182620B3B4}"/>
                </a:ext>
              </a:extLst>
            </p:cNvPr>
            <p:cNvSpPr txBox="1"/>
            <p:nvPr/>
          </p:nvSpPr>
          <p:spPr>
            <a:xfrm>
              <a:off x="1755747" y="2531932"/>
              <a:ext cx="4671412" cy="415499"/>
            </a:xfrm>
            <a:prstGeom prst="rect">
              <a:avLst/>
            </a:prstGeom>
            <a:noFill/>
          </p:spPr>
          <p:txBody>
            <a:bodyPr wrap="square" lIns="121920" tIns="60960" rIns="121920" bIns="60960" rtlCol="0" anchor="t">
              <a:spAutoFit/>
            </a:bodyPr>
            <a:lstStyle/>
            <a:p>
              <a:pPr defTabSz="609585"/>
              <a:r>
                <a:rPr lang="en-US" sz="2800">
                  <a:solidFill>
                    <a:prstClr val="white"/>
                  </a:solidFill>
                  <a:latin typeface="Source Sans Pro Black"/>
                  <a:ea typeface="Source Sans Pro Black"/>
                </a:rPr>
                <a:t>COUNCIL OFFICE OF RACIAL EQUITY</a:t>
              </a:r>
              <a:endParaRPr lang="en-US" sz="2400">
                <a:solidFill>
                  <a:prstClr val="black"/>
                </a:solidFill>
                <a:latin typeface="Calibri" panose="020F0502020204030204"/>
                <a:cs typeface="Calibri" panose="020F0502020204030204"/>
              </a:endParaRPr>
            </a:p>
          </p:txBody>
        </p:sp>
        <p:sp useBgFill="1">
          <p:nvSpPr>
            <p:cNvPr id="15" name="Star: 5 Points 14">
              <a:extLst>
                <a:ext uri="{FF2B5EF4-FFF2-40B4-BE49-F238E27FC236}">
                  <a16:creationId xmlns:a16="http://schemas.microsoft.com/office/drawing/2014/main" id="{991D9F5F-546D-4C2F-BF9C-99433636B474}"/>
                </a:ext>
              </a:extLst>
            </p:cNvPr>
            <p:cNvSpPr/>
            <p:nvPr/>
          </p:nvSpPr>
          <p:spPr>
            <a:xfrm>
              <a:off x="5166968" y="1361393"/>
              <a:ext cx="242634" cy="242634"/>
            </a:xfrm>
            <a:prstGeom prst="star5">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panose="020F0502020204030204"/>
              </a:endParaRPr>
            </a:p>
          </p:txBody>
        </p:sp>
        <p:sp useBgFill="1">
          <p:nvSpPr>
            <p:cNvPr id="16" name="Star: 5 Points 15">
              <a:extLst>
                <a:ext uri="{FF2B5EF4-FFF2-40B4-BE49-F238E27FC236}">
                  <a16:creationId xmlns:a16="http://schemas.microsoft.com/office/drawing/2014/main" id="{81B006A9-13CD-459D-927B-A2D96309D472}"/>
                </a:ext>
              </a:extLst>
            </p:cNvPr>
            <p:cNvSpPr/>
            <p:nvPr/>
          </p:nvSpPr>
          <p:spPr>
            <a:xfrm>
              <a:off x="6182369" y="1361393"/>
              <a:ext cx="242634" cy="242634"/>
            </a:xfrm>
            <a:prstGeom prst="star5">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194D16D9-93C9-46D0-ABF6-472031281630}"/>
                </a:ext>
              </a:extLst>
            </p:cNvPr>
            <p:cNvSpPr/>
            <p:nvPr/>
          </p:nvSpPr>
          <p:spPr>
            <a:xfrm flipH="1">
              <a:off x="5166968" y="2112945"/>
              <a:ext cx="1258035" cy="18486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74EA5FFA-4818-4866-9ADD-3C5E8535BE67}"/>
                </a:ext>
              </a:extLst>
            </p:cNvPr>
            <p:cNvSpPr/>
            <p:nvPr/>
          </p:nvSpPr>
          <p:spPr>
            <a:xfrm flipH="1">
              <a:off x="5166968" y="1717006"/>
              <a:ext cx="1258035" cy="18486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panose="020F0502020204030204"/>
              </a:endParaRPr>
            </a:p>
          </p:txBody>
        </p:sp>
        <p:sp useBgFill="1">
          <p:nvSpPr>
            <p:cNvPr id="19" name="Star: 5 Points 18">
              <a:extLst>
                <a:ext uri="{FF2B5EF4-FFF2-40B4-BE49-F238E27FC236}">
                  <a16:creationId xmlns:a16="http://schemas.microsoft.com/office/drawing/2014/main" id="{953C45C3-1773-45E5-BA8A-4B9FCB1F0237}"/>
                </a:ext>
              </a:extLst>
            </p:cNvPr>
            <p:cNvSpPr/>
            <p:nvPr/>
          </p:nvSpPr>
          <p:spPr>
            <a:xfrm>
              <a:off x="5674667" y="1361393"/>
              <a:ext cx="242634" cy="242634"/>
            </a:xfrm>
            <a:prstGeom prst="star5">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panose="020F0502020204030204"/>
              </a:endParaRPr>
            </a:p>
          </p:txBody>
        </p:sp>
      </p:grpSp>
      <p:sp>
        <p:nvSpPr>
          <p:cNvPr id="20" name="Rectangle 19">
            <a:extLst>
              <a:ext uri="{FF2B5EF4-FFF2-40B4-BE49-F238E27FC236}">
                <a16:creationId xmlns:a16="http://schemas.microsoft.com/office/drawing/2014/main" id="{90766AD3-1943-4DDE-8F85-845BA405667D}"/>
              </a:ext>
            </a:extLst>
          </p:cNvPr>
          <p:cNvSpPr/>
          <p:nvPr/>
        </p:nvSpPr>
        <p:spPr>
          <a:xfrm rot="10800000" flipV="1">
            <a:off x="6424968" y="6562406"/>
            <a:ext cx="7421880" cy="307777"/>
          </a:xfrm>
          <a:prstGeom prst="rect">
            <a:avLst/>
          </a:prstGeom>
        </p:spPr>
        <p:txBody>
          <a:bodyPr wrap="square">
            <a:spAutoFit/>
          </a:bodyPr>
          <a:lstStyle/>
          <a:p>
            <a:pPr defTabSz="609585"/>
            <a:r>
              <a:rPr lang="en-US" sz="1400" b="1">
                <a:solidFill>
                  <a:prstClr val="white"/>
                </a:solidFill>
                <a:latin typeface="Source Sans Pro" panose="020B0503030403020204" pitchFamily="34" charset="0"/>
                <a:ea typeface="Source Sans Pro" panose="020B0503030403020204" pitchFamily="34" charset="0"/>
              </a:rPr>
              <a:t>All artwork painted by Eric B. Ricks as part of DPW’s </a:t>
            </a:r>
            <a:r>
              <a:rPr lang="en-US" sz="1400" b="1" err="1">
                <a:solidFill>
                  <a:prstClr val="white"/>
                </a:solidFill>
                <a:latin typeface="Source Sans Pro" panose="020B0503030403020204" pitchFamily="34" charset="0"/>
                <a:ea typeface="Source Sans Pro" panose="020B0503030403020204" pitchFamily="34" charset="0"/>
              </a:rPr>
              <a:t>MuralsDC</a:t>
            </a:r>
            <a:r>
              <a:rPr lang="en-US" sz="1400" b="1">
                <a:solidFill>
                  <a:prstClr val="white"/>
                </a:solidFill>
                <a:latin typeface="Source Sans Pro" panose="020B0503030403020204" pitchFamily="34" charset="0"/>
                <a:ea typeface="Source Sans Pro" panose="020B0503030403020204" pitchFamily="34" charset="0"/>
              </a:rPr>
              <a:t> program.</a:t>
            </a:r>
          </a:p>
        </p:txBody>
      </p:sp>
      <p:sp>
        <p:nvSpPr>
          <p:cNvPr id="6" name="TextBox 5">
            <a:extLst>
              <a:ext uri="{FF2B5EF4-FFF2-40B4-BE49-F238E27FC236}">
                <a16:creationId xmlns:a16="http://schemas.microsoft.com/office/drawing/2014/main" id="{FD4DA3FF-3E08-436F-A17B-184C45DDBB0B}"/>
              </a:ext>
            </a:extLst>
          </p:cNvPr>
          <p:cNvSpPr txBox="1"/>
          <p:nvPr/>
        </p:nvSpPr>
        <p:spPr>
          <a:xfrm>
            <a:off x="4640176" y="4115000"/>
            <a:ext cx="6629400" cy="1534523"/>
          </a:xfrm>
          <a:prstGeom prst="rect">
            <a:avLst/>
          </a:prstGeom>
          <a:noFill/>
        </p:spPr>
        <p:txBody>
          <a:bodyPr wrap="square" lIns="91440" tIns="45720" rIns="91440" bIns="45720" rtlCol="0" anchor="t">
            <a:spAutoFit/>
          </a:bodyPr>
          <a:lstStyle/>
          <a:p>
            <a:pPr algn="ctr">
              <a:lnSpc>
                <a:spcPts val="3900"/>
              </a:lnSpc>
            </a:pPr>
            <a:r>
              <a:rPr lang="en-US" sz="2800" dirty="0">
                <a:highlight>
                  <a:srgbClr val="000000"/>
                </a:highlight>
                <a:latin typeface="Source Sans Pro Black"/>
                <a:ea typeface="Source Sans Pro Black"/>
              </a:rPr>
              <a:t>- </a:t>
            </a:r>
            <a:r>
              <a:rPr lang="en-US" sz="2800" dirty="0">
                <a:solidFill>
                  <a:schemeClr val="bg1"/>
                </a:solidFill>
                <a:highlight>
                  <a:srgbClr val="000000"/>
                </a:highlight>
                <a:latin typeface="Source Sans Pro Black"/>
                <a:ea typeface="Source Sans Pro Black"/>
              </a:rPr>
              <a:t>NEW COUNCILMEMBER</a:t>
            </a:r>
            <a:r>
              <a:rPr lang="en-US" sz="2800" dirty="0">
                <a:highlight>
                  <a:srgbClr val="000000"/>
                </a:highlight>
                <a:latin typeface="Source Sans Pro Black"/>
                <a:ea typeface="Source Sans Pro Black"/>
              </a:rPr>
              <a:t> -</a:t>
            </a:r>
            <a:r>
              <a:rPr lang="en-US" sz="2800" dirty="0">
                <a:solidFill>
                  <a:schemeClr val="bg1"/>
                </a:solidFill>
                <a:highlight>
                  <a:srgbClr val="000000"/>
                </a:highlight>
                <a:latin typeface="Source Sans Pro Black"/>
                <a:ea typeface="Source Sans Pro Black"/>
              </a:rPr>
              <a:t> </a:t>
            </a:r>
            <a:br>
              <a:rPr lang="en-US" sz="2800" dirty="0">
                <a:highlight>
                  <a:srgbClr val="000000"/>
                </a:highlight>
                <a:latin typeface="Source Sans Pro Black" panose="020B0803030403020204" pitchFamily="34" charset="0"/>
                <a:ea typeface="Source Sans Pro Black" panose="020B0803030403020204" pitchFamily="34" charset="0"/>
              </a:rPr>
            </a:br>
            <a:r>
              <a:rPr lang="en-US" sz="2800" dirty="0">
                <a:highlight>
                  <a:srgbClr val="000000"/>
                </a:highlight>
                <a:latin typeface="Source Sans Pro Black"/>
                <a:ea typeface="Source Sans Pro Black"/>
              </a:rPr>
              <a:t>- </a:t>
            </a:r>
            <a:r>
              <a:rPr lang="en-US" sz="2800" dirty="0">
                <a:solidFill>
                  <a:schemeClr val="bg1"/>
                </a:solidFill>
                <a:highlight>
                  <a:srgbClr val="000000"/>
                </a:highlight>
                <a:latin typeface="Source Sans Pro Black"/>
                <a:ea typeface="Source Sans Pro Black"/>
              </a:rPr>
              <a:t>ORIENTATION</a:t>
            </a:r>
            <a:r>
              <a:rPr lang="en-US" sz="2800" dirty="0">
                <a:highlight>
                  <a:srgbClr val="000000"/>
                </a:highlight>
                <a:latin typeface="Source Sans Pro Black" panose="020B0803030403020204" pitchFamily="34" charset="0"/>
                <a:ea typeface="Source Sans Pro Black" panose="020B0803030403020204" pitchFamily="34" charset="0"/>
              </a:rPr>
              <a:t>–</a:t>
            </a:r>
          </a:p>
          <a:p>
            <a:pPr algn="ctr">
              <a:lnSpc>
                <a:spcPts val="3900"/>
              </a:lnSpc>
            </a:pPr>
            <a:r>
              <a:rPr lang="en-US" sz="2000" dirty="0">
                <a:highlight>
                  <a:srgbClr val="000000"/>
                </a:highlight>
                <a:latin typeface="Source Sans Pro Black" panose="020B0803030403020204" pitchFamily="34" charset="0"/>
                <a:ea typeface="Source Sans Pro Black" panose="020B0803030403020204" pitchFamily="34" charset="0"/>
              </a:rPr>
              <a:t>-</a:t>
            </a:r>
            <a:r>
              <a:rPr lang="en-US" sz="2000" dirty="0">
                <a:solidFill>
                  <a:schemeClr val="bg1"/>
                </a:solidFill>
                <a:highlight>
                  <a:srgbClr val="000000"/>
                </a:highlight>
                <a:latin typeface="Source Sans Pro Black" panose="020B0803030403020204" pitchFamily="34" charset="0"/>
                <a:ea typeface="Source Sans Pro Black" panose="020B0803030403020204" pitchFamily="34" charset="0"/>
              </a:rPr>
              <a:t>NOVEMBER 30, 2022</a:t>
            </a:r>
            <a:r>
              <a:rPr lang="en-US" sz="2000" dirty="0">
                <a:highlight>
                  <a:srgbClr val="000000"/>
                </a:highlight>
                <a:latin typeface="Source Sans Pro Black" panose="020B0803030403020204" pitchFamily="34" charset="0"/>
                <a:ea typeface="Source Sans Pro Black" panose="020B0803030403020204" pitchFamily="34" charset="0"/>
              </a:rPr>
              <a:t>-</a:t>
            </a:r>
            <a:endParaRPr lang="en-US" sz="2000" dirty="0">
              <a:solidFill>
                <a:schemeClr val="bg1"/>
              </a:solidFill>
              <a:highlight>
                <a:srgbClr val="000000"/>
              </a:highligh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127721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444C72B-71BE-4842-80C4-0AF536FBCF6C}"/>
              </a:ext>
            </a:extLst>
          </p:cNvPr>
          <p:cNvCxnSpPr/>
          <p:nvPr/>
        </p:nvCxnSpPr>
        <p:spPr>
          <a:xfrm>
            <a:off x="0" y="0"/>
            <a:ext cx="12192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31C6AC7-C107-4884-A943-F34D32FE81B0}"/>
              </a:ext>
            </a:extLst>
          </p:cNvPr>
          <p:cNvPicPr>
            <a:picLocks noChangeAspect="1"/>
          </p:cNvPicPr>
          <p:nvPr/>
        </p:nvPicPr>
        <p:blipFill rotWithShape="1">
          <a:blip r:embed="rId3">
            <a:extLst>
              <a:ext uri="{28A0092B-C50C-407E-A947-70E740481C1C}">
                <a14:useLocalDpi xmlns:a14="http://schemas.microsoft.com/office/drawing/2010/main" val="0"/>
              </a:ext>
            </a:extLst>
          </a:blip>
          <a:srcRect l="46953" t="4582" r="18672" b="136"/>
          <a:stretch/>
        </p:blipFill>
        <p:spPr>
          <a:xfrm flipH="1">
            <a:off x="1" y="0"/>
            <a:ext cx="4399719" cy="6859560"/>
          </a:xfrm>
          <a:prstGeom prst="rect">
            <a:avLst/>
          </a:prstGeom>
        </p:spPr>
      </p:pic>
      <p:sp>
        <p:nvSpPr>
          <p:cNvPr id="10" name="Rectangle 9">
            <a:extLst>
              <a:ext uri="{FF2B5EF4-FFF2-40B4-BE49-F238E27FC236}">
                <a16:creationId xmlns:a16="http://schemas.microsoft.com/office/drawing/2014/main" id="{C31F81A7-6298-4A1E-8E54-467ACD57C6BC}"/>
              </a:ext>
            </a:extLst>
          </p:cNvPr>
          <p:cNvSpPr/>
          <p:nvPr/>
        </p:nvSpPr>
        <p:spPr>
          <a:xfrm>
            <a:off x="-9188" y="15389"/>
            <a:ext cx="4399719" cy="6858001"/>
          </a:xfrm>
          <a:prstGeom prst="rect">
            <a:avLst/>
          </a:prstGeom>
          <a:solidFill>
            <a:srgbClr val="3D5A8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sp>
        <p:nvSpPr>
          <p:cNvPr id="2" name="Rectangle 1">
            <a:extLst>
              <a:ext uri="{FF2B5EF4-FFF2-40B4-BE49-F238E27FC236}">
                <a16:creationId xmlns:a16="http://schemas.microsoft.com/office/drawing/2014/main" id="{B1B156D5-ED72-4176-A7A9-57CE1C1ED11E}"/>
              </a:ext>
            </a:extLst>
          </p:cNvPr>
          <p:cNvSpPr/>
          <p:nvPr/>
        </p:nvSpPr>
        <p:spPr>
          <a:xfrm>
            <a:off x="4718535" y="1081145"/>
            <a:ext cx="5442783" cy="4647426"/>
          </a:xfrm>
          <a:prstGeom prst="rect">
            <a:avLst/>
          </a:prstGeom>
        </p:spPr>
        <p:txBody>
          <a:bodyPr wrap="square" numCol="1">
            <a:spAutoFit/>
          </a:bodyPr>
          <a:lstStyle/>
          <a:p>
            <a:pPr defTabSz="609585">
              <a:spcAft>
                <a:spcPts val="600"/>
              </a:spcAft>
            </a:pPr>
            <a:r>
              <a:rPr lang="en-US" sz="2200" b="1" dirty="0">
                <a:solidFill>
                  <a:srgbClr val="3D5A80"/>
                </a:solidFill>
                <a:latin typeface="Source Sans Pro" panose="020B0503030403020204" pitchFamily="34" charset="0"/>
                <a:ea typeface="Source Sans Pro" panose="020B0503030403020204" pitchFamily="34" charset="0"/>
              </a:rPr>
              <a:t>NAMITA (NAMI) MODY</a:t>
            </a:r>
            <a:br>
              <a:rPr lang="en-US" sz="2000" b="1" dirty="0">
                <a:solidFill>
                  <a:srgbClr val="3D5A80"/>
                </a:solidFill>
                <a:latin typeface="Source Sans Pro" panose="020B0503030403020204" pitchFamily="34" charset="0"/>
                <a:ea typeface="Source Sans Pro" panose="020B0503030403020204" pitchFamily="34" charset="0"/>
              </a:rPr>
            </a:br>
            <a:r>
              <a:rPr lang="en-US" b="1" dirty="0">
                <a:solidFill>
                  <a:srgbClr val="3D5A80"/>
                </a:solidFill>
                <a:latin typeface="Source Sans Pro" panose="020B0503030403020204" pitchFamily="34" charset="0"/>
                <a:ea typeface="Source Sans Pro" panose="020B0503030403020204" pitchFamily="34" charset="0"/>
              </a:rPr>
              <a:t>DIRECTOR</a:t>
            </a:r>
            <a:endParaRPr lang="en-US" sz="1600" b="1" dirty="0">
              <a:solidFill>
                <a:srgbClr val="000000"/>
              </a:solidFill>
              <a:latin typeface="Source Sans Pro" panose="020B0503030403020204" pitchFamily="34" charset="0"/>
              <a:ea typeface="Source Sans Pro" panose="020B0503030403020204" pitchFamily="34" charset="0"/>
            </a:endParaRPr>
          </a:p>
          <a:p>
            <a:pPr defTabSz="609585">
              <a:spcAft>
                <a:spcPts val="1200"/>
              </a:spcAft>
            </a:pPr>
            <a:r>
              <a:rPr lang="en-US" sz="1600" dirty="0">
                <a:solidFill>
                  <a:srgbClr val="000000"/>
                </a:solidFill>
                <a:latin typeface="Source Sans Pro" panose="020B0503030403020204" pitchFamily="34" charset="0"/>
                <a:ea typeface="Source Sans Pro" panose="020B0503030403020204" pitchFamily="34" charset="0"/>
              </a:rPr>
              <a:t>Committee of the Whole</a:t>
            </a:r>
            <a:br>
              <a:rPr lang="en-US" sz="1600" dirty="0">
                <a:solidFill>
                  <a:srgbClr val="000000"/>
                </a:solidFill>
                <a:latin typeface="Source Sans Pro" panose="020B0503030403020204" pitchFamily="34" charset="0"/>
                <a:ea typeface="Source Sans Pro" panose="020B0503030403020204" pitchFamily="34" charset="0"/>
              </a:rPr>
            </a:br>
            <a:br>
              <a:rPr lang="en-US" sz="2400" b="1" dirty="0">
                <a:solidFill>
                  <a:srgbClr val="3D5A80"/>
                </a:solidFill>
                <a:latin typeface="Source Sans Pro" panose="020B0503030403020204" pitchFamily="34" charset="0"/>
                <a:ea typeface="Source Sans Pro" panose="020B0503030403020204" pitchFamily="34" charset="0"/>
              </a:rPr>
            </a:br>
            <a:r>
              <a:rPr lang="en-US" sz="2200" b="1" dirty="0">
                <a:solidFill>
                  <a:srgbClr val="3D5A80"/>
                </a:solidFill>
                <a:latin typeface="Source Sans Pro" panose="020B0503030403020204" pitchFamily="34" charset="0"/>
                <a:ea typeface="Source Sans Pro" panose="020B0503030403020204" pitchFamily="34" charset="0"/>
              </a:rPr>
              <a:t>MILIKA ROBBINS</a:t>
            </a:r>
            <a:br>
              <a:rPr lang="en-US" sz="2400" b="1" dirty="0">
                <a:solidFill>
                  <a:srgbClr val="3D5A80"/>
                </a:solidFill>
                <a:latin typeface="Source Sans Pro" panose="020B0503030403020204" pitchFamily="34" charset="0"/>
                <a:ea typeface="Source Sans Pro" panose="020B0503030403020204" pitchFamily="34" charset="0"/>
              </a:rPr>
            </a:br>
            <a:r>
              <a:rPr lang="en-US" b="1" dirty="0">
                <a:solidFill>
                  <a:srgbClr val="3D5A80"/>
                </a:solidFill>
                <a:latin typeface="Source Sans Pro" panose="020B0503030403020204" pitchFamily="34" charset="0"/>
                <a:ea typeface="Source Sans Pro" panose="020B0503030403020204" pitchFamily="34" charset="0"/>
              </a:rPr>
              <a:t>SENIOR POLICY + DATA ANALYST</a:t>
            </a:r>
            <a:endParaRPr lang="en-US" sz="1600" b="1" dirty="0">
              <a:solidFill>
                <a:srgbClr val="3D5A80"/>
              </a:solidFill>
              <a:latin typeface="Source Sans Pro" panose="020B0503030403020204" pitchFamily="34" charset="0"/>
              <a:ea typeface="Source Sans Pro" panose="020B0503030403020204" pitchFamily="34" charset="0"/>
            </a:endParaRPr>
          </a:p>
          <a:p>
            <a:pPr defTabSz="609585"/>
            <a:r>
              <a:rPr lang="en-US" sz="1600" dirty="0">
                <a:solidFill>
                  <a:prstClr val="black"/>
                </a:solidFill>
                <a:latin typeface="Source Sans Pro"/>
                <a:ea typeface="Source Sans Pro"/>
              </a:rPr>
              <a:t>Transportation and the Environment</a:t>
            </a:r>
            <a:br>
              <a:rPr lang="en-US" sz="1600" dirty="0">
                <a:solidFill>
                  <a:prstClr val="black"/>
                </a:solidFill>
                <a:latin typeface="Source Sans Pro" panose="020B0503030403020204" pitchFamily="34" charset="0"/>
                <a:ea typeface="Source Sans Pro" panose="020B0503030403020204" pitchFamily="34" charset="0"/>
              </a:rPr>
            </a:br>
            <a:r>
              <a:rPr lang="en-US" sz="1600" dirty="0">
                <a:solidFill>
                  <a:srgbClr val="000000"/>
                </a:solidFill>
                <a:latin typeface="Source Sans Pro" panose="020B0503030403020204" pitchFamily="34" charset="0"/>
                <a:ea typeface="Source Sans Pro" panose="020B0503030403020204" pitchFamily="34" charset="0"/>
              </a:rPr>
              <a:t>Business and Economic Development</a:t>
            </a:r>
          </a:p>
          <a:p>
            <a:pPr defTabSz="609585"/>
            <a:r>
              <a:rPr lang="en-US" sz="1600" dirty="0">
                <a:solidFill>
                  <a:prstClr val="black"/>
                </a:solidFill>
                <a:latin typeface="Source Sans Pro"/>
                <a:ea typeface="Source Sans Pro"/>
              </a:rPr>
              <a:t>Health</a:t>
            </a:r>
            <a:r>
              <a:rPr lang="en-US" sz="1600" dirty="0">
                <a:solidFill>
                  <a:srgbClr val="000000"/>
                </a:solidFill>
                <a:latin typeface="Source Sans Pro" panose="020B0503030403020204" pitchFamily="34" charset="0"/>
                <a:ea typeface="Source Sans Pro" panose="020B0503030403020204" pitchFamily="34" charset="0"/>
              </a:rPr>
              <a:t> </a:t>
            </a:r>
          </a:p>
          <a:p>
            <a:pPr defTabSz="609585"/>
            <a:endParaRPr lang="en-US" sz="1600" dirty="0">
              <a:solidFill>
                <a:prstClr val="black"/>
              </a:solidFill>
              <a:latin typeface="Source Sans Pro" panose="020B0503030403020204" pitchFamily="34" charset="0"/>
              <a:ea typeface="Source Sans Pro" panose="020B0503030403020204" pitchFamily="34" charset="0"/>
            </a:endParaRPr>
          </a:p>
          <a:p>
            <a:pPr defTabSz="609585">
              <a:spcAft>
                <a:spcPts val="600"/>
              </a:spcAft>
            </a:pPr>
            <a:r>
              <a:rPr lang="en-US" sz="2200" b="1" dirty="0">
                <a:solidFill>
                  <a:srgbClr val="3D5A80"/>
                </a:solidFill>
                <a:latin typeface="Source Sans Pro" panose="020B0503030403020204" pitchFamily="34" charset="0"/>
                <a:ea typeface="Source Sans Pro" panose="020B0503030403020204" pitchFamily="34" charset="0"/>
              </a:rPr>
              <a:t>ROLANDO CUEVAS</a:t>
            </a:r>
            <a:br>
              <a:rPr lang="en-US" sz="2800" b="1" dirty="0">
                <a:solidFill>
                  <a:srgbClr val="3D5A80"/>
                </a:solidFill>
                <a:latin typeface="Source Sans Pro" panose="020B0503030403020204" pitchFamily="34" charset="0"/>
                <a:ea typeface="Source Sans Pro" panose="020B0503030403020204" pitchFamily="34" charset="0"/>
              </a:rPr>
            </a:br>
            <a:r>
              <a:rPr lang="en-US" b="1" dirty="0">
                <a:solidFill>
                  <a:srgbClr val="3D5A80"/>
                </a:solidFill>
                <a:latin typeface="Source Sans Pro" panose="020B0503030403020204" pitchFamily="34" charset="0"/>
                <a:ea typeface="Source Sans Pro" panose="020B0503030403020204" pitchFamily="34" charset="0"/>
              </a:rPr>
              <a:t>RACIAL EQUITY ANALYST</a:t>
            </a:r>
            <a:endParaRPr lang="en-US" sz="2400" b="1" dirty="0">
              <a:solidFill>
                <a:srgbClr val="3D5A80"/>
              </a:solidFill>
              <a:latin typeface="Source Sans Pro" panose="020B0503030403020204" pitchFamily="34" charset="0"/>
              <a:ea typeface="Source Sans Pro" panose="020B0503030403020204" pitchFamily="34" charset="0"/>
            </a:endParaRPr>
          </a:p>
          <a:p>
            <a:pPr defTabSz="609585">
              <a:spcAft>
                <a:spcPts val="600"/>
              </a:spcAft>
            </a:pPr>
            <a:r>
              <a:rPr lang="en-US" sz="1600" dirty="0">
                <a:solidFill>
                  <a:prstClr val="black"/>
                </a:solidFill>
                <a:latin typeface="Source Sans Pro" panose="020B0503030403020204" pitchFamily="34" charset="0"/>
                <a:ea typeface="Source Sans Pro" panose="020B0503030403020204" pitchFamily="34" charset="0"/>
              </a:rPr>
              <a:t>Housing and Executive Administration</a:t>
            </a:r>
            <a:br>
              <a:rPr lang="en-US" sz="1600" dirty="0">
                <a:solidFill>
                  <a:prstClr val="black"/>
                </a:solidFill>
                <a:latin typeface="Source Sans Pro" panose="020B0503030403020204" pitchFamily="34" charset="0"/>
                <a:ea typeface="Source Sans Pro" panose="020B0503030403020204" pitchFamily="34" charset="0"/>
              </a:rPr>
            </a:br>
            <a:r>
              <a:rPr lang="en-US" sz="1600" dirty="0">
                <a:solidFill>
                  <a:srgbClr val="000000"/>
                </a:solidFill>
                <a:latin typeface="Source Sans Pro" panose="020B0503030403020204" pitchFamily="34" charset="0"/>
                <a:ea typeface="Source Sans Pro" panose="020B0503030403020204" pitchFamily="34" charset="0"/>
              </a:rPr>
              <a:t>Government Operations and Facilities</a:t>
            </a:r>
            <a:br>
              <a:rPr lang="en-US" b="1" dirty="0">
                <a:solidFill>
                  <a:prstClr val="black"/>
                </a:solidFill>
                <a:latin typeface="Source Sans Pro" panose="020B0503030403020204" pitchFamily="34" charset="0"/>
                <a:ea typeface="Source Sans Pro" panose="020B0503030403020204" pitchFamily="34" charset="0"/>
              </a:rPr>
            </a:br>
            <a:endParaRPr lang="en-US" sz="2000" b="1" dirty="0">
              <a:solidFill>
                <a:srgbClr val="3D5A80"/>
              </a:solidFill>
              <a:latin typeface="Source Sans Pro" panose="020B0503030403020204" pitchFamily="34" charset="0"/>
              <a:ea typeface="Source Sans Pro" panose="020B0503030403020204" pitchFamily="34" charset="0"/>
            </a:endParaRPr>
          </a:p>
        </p:txBody>
      </p:sp>
      <p:sp>
        <p:nvSpPr>
          <p:cNvPr id="6" name="Rectangle 5">
            <a:extLst>
              <a:ext uri="{FF2B5EF4-FFF2-40B4-BE49-F238E27FC236}">
                <a16:creationId xmlns:a16="http://schemas.microsoft.com/office/drawing/2014/main" id="{EBDEA017-A6DD-4ED3-A2ED-B3BDDE5E5EBB}"/>
              </a:ext>
            </a:extLst>
          </p:cNvPr>
          <p:cNvSpPr/>
          <p:nvPr/>
        </p:nvSpPr>
        <p:spPr>
          <a:xfrm>
            <a:off x="8410936" y="1081145"/>
            <a:ext cx="3618592" cy="4565609"/>
          </a:xfrm>
          <a:prstGeom prst="rect">
            <a:avLst/>
          </a:prstGeom>
        </p:spPr>
        <p:txBody>
          <a:bodyPr wrap="square" lIns="121920" tIns="60960" rIns="121920" bIns="60960" numCol="1" anchor="t">
            <a:spAutoFit/>
          </a:bodyPr>
          <a:lstStyle/>
          <a:p>
            <a:pPr defTabSz="609585">
              <a:spcAft>
                <a:spcPts val="600"/>
              </a:spcAft>
            </a:pPr>
            <a:r>
              <a:rPr lang="en-US" sz="2267" b="1" dirty="0">
                <a:solidFill>
                  <a:srgbClr val="3D5A80"/>
                </a:solidFill>
                <a:latin typeface="Source Sans Pro"/>
                <a:ea typeface="Source Sans Pro"/>
              </a:rPr>
              <a:t>DANAYA HOUGH</a:t>
            </a:r>
            <a:br>
              <a:rPr lang="en-US" sz="2267" dirty="0">
                <a:solidFill>
                  <a:prstClr val="black"/>
                </a:solidFill>
                <a:latin typeface="Source Sans Pro" panose="020B0503030403020204" pitchFamily="34" charset="0"/>
                <a:ea typeface="Source Sans Pro" panose="020B0503030403020204" pitchFamily="34" charset="0"/>
              </a:rPr>
            </a:br>
            <a:r>
              <a:rPr lang="en-US" b="1" dirty="0">
                <a:solidFill>
                  <a:srgbClr val="3D5A80"/>
                </a:solidFill>
                <a:latin typeface="Source Sans Pro"/>
                <a:ea typeface="Source Sans Pro"/>
              </a:rPr>
              <a:t>COMMUNITY ENGAGEMENT</a:t>
            </a:r>
            <a:br>
              <a:rPr lang="en-US" b="1" dirty="0">
                <a:solidFill>
                  <a:srgbClr val="3D5A80"/>
                </a:solidFill>
                <a:latin typeface="Source Sans Pro"/>
                <a:ea typeface="Source Sans Pro"/>
              </a:rPr>
            </a:br>
            <a:r>
              <a:rPr lang="en-US" b="1" dirty="0">
                <a:solidFill>
                  <a:srgbClr val="3D5A80"/>
                </a:solidFill>
                <a:latin typeface="Source Sans Pro"/>
                <a:ea typeface="Source Sans Pro"/>
              </a:rPr>
              <a:t>CHAMPION</a:t>
            </a:r>
            <a:endParaRPr lang="en-US" sz="2000" b="1" dirty="0">
              <a:solidFill>
                <a:srgbClr val="3D5A80"/>
              </a:solidFill>
              <a:latin typeface="Source Sans Pro"/>
              <a:ea typeface="Source Sans Pro"/>
            </a:endParaRPr>
          </a:p>
          <a:p>
            <a:pPr defTabSz="609585">
              <a:spcAft>
                <a:spcPts val="600"/>
              </a:spcAft>
            </a:pPr>
            <a:r>
              <a:rPr lang="en-US" sz="1600" dirty="0">
                <a:solidFill>
                  <a:srgbClr val="000000"/>
                </a:solidFill>
                <a:latin typeface="Source Sans Pro"/>
                <a:ea typeface="Source Sans Pro"/>
              </a:rPr>
              <a:t>Recreation, Libraries, and Youth Affairs</a:t>
            </a:r>
          </a:p>
          <a:p>
            <a:pPr defTabSz="609585"/>
            <a:endParaRPr lang="en-US" sz="2267" b="1" dirty="0">
              <a:solidFill>
                <a:srgbClr val="3D5A80"/>
              </a:solidFill>
              <a:latin typeface="Source Sans Pro"/>
              <a:ea typeface="Source Sans Pro"/>
            </a:endParaRPr>
          </a:p>
          <a:p>
            <a:pPr defTabSz="609585">
              <a:spcAft>
                <a:spcPts val="1200"/>
              </a:spcAft>
            </a:pPr>
            <a:r>
              <a:rPr lang="en-US" sz="2267" b="1" dirty="0">
                <a:solidFill>
                  <a:srgbClr val="3D5A80"/>
                </a:solidFill>
                <a:latin typeface="Source Sans Pro"/>
                <a:ea typeface="Source Sans Pro"/>
              </a:rPr>
              <a:t>JARRED BOWMAN</a:t>
            </a:r>
            <a:br>
              <a:rPr lang="en-US" sz="2400" b="1" dirty="0">
                <a:solidFill>
                  <a:prstClr val="black"/>
                </a:solidFill>
                <a:latin typeface="Source Sans Pro" panose="020B0503030403020204" pitchFamily="34" charset="0"/>
                <a:ea typeface="Source Sans Pro" panose="020B0503030403020204" pitchFamily="34" charset="0"/>
              </a:rPr>
            </a:br>
            <a:r>
              <a:rPr lang="en-US" b="1" dirty="0">
                <a:solidFill>
                  <a:srgbClr val="3D5A80"/>
                </a:solidFill>
                <a:latin typeface="Source Sans Pro"/>
                <a:ea typeface="Source Sans Pro"/>
              </a:rPr>
              <a:t>RACIAL EQUITY ANALYST</a:t>
            </a:r>
            <a:endParaRPr lang="en-US" sz="1600" b="1" dirty="0">
              <a:solidFill>
                <a:srgbClr val="3D5A80"/>
              </a:solidFill>
              <a:latin typeface="Source Sans Pro"/>
              <a:ea typeface="Source Sans Pro"/>
            </a:endParaRPr>
          </a:p>
          <a:p>
            <a:pPr defTabSz="609585"/>
            <a:r>
              <a:rPr lang="en-US" sz="1600" dirty="0">
                <a:solidFill>
                  <a:srgbClr val="000000"/>
                </a:solidFill>
                <a:latin typeface="Source Sans Pro" panose="020B0503030403020204" pitchFamily="34" charset="0"/>
                <a:ea typeface="Source Sans Pro" panose="020B0503030403020204" pitchFamily="34" charset="0"/>
              </a:rPr>
              <a:t>Committee of the Whole (Education)</a:t>
            </a:r>
          </a:p>
          <a:p>
            <a:pPr defTabSz="609585"/>
            <a:r>
              <a:rPr lang="en-US" sz="1600" dirty="0">
                <a:solidFill>
                  <a:srgbClr val="000000"/>
                </a:solidFill>
                <a:latin typeface="Source Sans Pro" panose="020B0503030403020204" pitchFamily="34" charset="0"/>
                <a:ea typeface="Source Sans Pro" panose="020B0503030403020204" pitchFamily="34" charset="0"/>
              </a:rPr>
              <a:t>Human Services</a:t>
            </a:r>
          </a:p>
          <a:p>
            <a:pPr defTabSz="609585"/>
            <a:endParaRPr lang="en-US" sz="1600" dirty="0">
              <a:solidFill>
                <a:srgbClr val="000000"/>
              </a:solidFill>
              <a:latin typeface="Source Sans Pro" panose="020B0503030403020204" pitchFamily="34" charset="0"/>
              <a:ea typeface="Source Sans Pro" panose="020B0503030403020204" pitchFamily="34" charset="0"/>
            </a:endParaRPr>
          </a:p>
          <a:p>
            <a:pPr defTabSz="609585">
              <a:spcAft>
                <a:spcPts val="1200"/>
              </a:spcAft>
            </a:pPr>
            <a:r>
              <a:rPr lang="en-US" sz="2267" b="1" dirty="0">
                <a:solidFill>
                  <a:srgbClr val="3D5A80"/>
                </a:solidFill>
                <a:latin typeface="Source Sans Pro"/>
                <a:ea typeface="Source Sans Pro"/>
              </a:rPr>
              <a:t>SARINA PHU</a:t>
            </a:r>
            <a:br>
              <a:rPr lang="en-US" sz="2400" b="1" dirty="0">
                <a:solidFill>
                  <a:prstClr val="black"/>
                </a:solidFill>
                <a:latin typeface="Source Sans Pro" panose="020B0503030403020204" pitchFamily="34" charset="0"/>
                <a:ea typeface="Source Sans Pro" panose="020B0503030403020204" pitchFamily="34" charset="0"/>
              </a:rPr>
            </a:br>
            <a:r>
              <a:rPr lang="en-US" b="1" dirty="0">
                <a:solidFill>
                  <a:srgbClr val="3D5A80"/>
                </a:solidFill>
                <a:latin typeface="Source Sans Pro"/>
                <a:ea typeface="Source Sans Pro"/>
              </a:rPr>
              <a:t>RACIAL EQUITY ANALYST</a:t>
            </a:r>
            <a:endParaRPr lang="en-US" sz="2000" b="1" dirty="0">
              <a:solidFill>
                <a:srgbClr val="3D5A80"/>
              </a:solidFill>
              <a:latin typeface="Source Sans Pro"/>
              <a:ea typeface="Source Sans Pro"/>
            </a:endParaRPr>
          </a:p>
          <a:p>
            <a:pPr defTabSz="609585">
              <a:spcAft>
                <a:spcPts val="1200"/>
              </a:spcAft>
            </a:pPr>
            <a:r>
              <a:rPr lang="en-US" sz="1600" dirty="0">
                <a:solidFill>
                  <a:prstClr val="black"/>
                </a:solidFill>
                <a:latin typeface="Source Sans Pro" panose="020B0503030403020204" pitchFamily="34" charset="0"/>
                <a:ea typeface="Source Sans Pro" panose="020B0503030403020204" pitchFamily="34" charset="0"/>
              </a:rPr>
              <a:t>Judiciary and Public Safety</a:t>
            </a:r>
            <a:br>
              <a:rPr lang="en-US" sz="1600" dirty="0">
                <a:solidFill>
                  <a:prstClr val="black"/>
                </a:solidFill>
                <a:latin typeface="Source Sans Pro" panose="020B0503030403020204" pitchFamily="34" charset="0"/>
                <a:ea typeface="Source Sans Pro" panose="020B0503030403020204" pitchFamily="34" charset="0"/>
              </a:rPr>
            </a:br>
            <a:r>
              <a:rPr lang="en-US" sz="1600" dirty="0">
                <a:solidFill>
                  <a:prstClr val="black"/>
                </a:solidFill>
                <a:latin typeface="Source Sans Pro" panose="020B0503030403020204" pitchFamily="34" charset="0"/>
                <a:ea typeface="Source Sans Pro" panose="020B0503030403020204" pitchFamily="34" charset="0"/>
              </a:rPr>
              <a:t>Labor and Workforce Development</a:t>
            </a:r>
            <a:endParaRPr lang="en-US" sz="1600" dirty="0">
              <a:solidFill>
                <a:prstClr val="black"/>
              </a:solidFill>
              <a:latin typeface="Source Sans Pro"/>
              <a:ea typeface="Source Sans Pro"/>
            </a:endParaRPr>
          </a:p>
        </p:txBody>
      </p:sp>
      <p:pic>
        <p:nvPicPr>
          <p:cNvPr id="8" name="Picture 7">
            <a:extLst>
              <a:ext uri="{FF2B5EF4-FFF2-40B4-BE49-F238E27FC236}">
                <a16:creationId xmlns:a16="http://schemas.microsoft.com/office/drawing/2014/main" id="{7D186964-C7D9-42C2-BF67-DFB4C6205E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0133" y="5977053"/>
            <a:ext cx="1711867" cy="880948"/>
          </a:xfrm>
          <a:prstGeom prst="rect">
            <a:avLst/>
          </a:prstGeom>
        </p:spPr>
      </p:pic>
      <p:sp>
        <p:nvSpPr>
          <p:cNvPr id="7" name="TextBox 6">
            <a:extLst>
              <a:ext uri="{FF2B5EF4-FFF2-40B4-BE49-F238E27FC236}">
                <a16:creationId xmlns:a16="http://schemas.microsoft.com/office/drawing/2014/main" id="{A990C1DD-21B3-4670-97D0-49826AD6CDCA}"/>
              </a:ext>
            </a:extLst>
          </p:cNvPr>
          <p:cNvSpPr txBox="1"/>
          <p:nvPr/>
        </p:nvSpPr>
        <p:spPr>
          <a:xfrm>
            <a:off x="595095" y="2459504"/>
            <a:ext cx="3209533" cy="1938992"/>
          </a:xfrm>
          <a:prstGeom prst="rect">
            <a:avLst/>
          </a:prstGeom>
          <a:noFill/>
        </p:spPr>
        <p:txBody>
          <a:bodyPr wrap="none" rtlCol="0">
            <a:spAutoFit/>
          </a:bodyPr>
          <a:lstStyle/>
          <a:p>
            <a:pPr algn="ctr" defTabSz="609585"/>
            <a:r>
              <a:rPr lang="en-US" sz="6000">
                <a:solidFill>
                  <a:prstClr val="white"/>
                </a:solidFill>
                <a:latin typeface="Source Sans Pro Black" panose="020B0803030403020204" pitchFamily="34" charset="0"/>
                <a:ea typeface="Source Sans Pro Black" panose="020B0803030403020204" pitchFamily="34" charset="0"/>
              </a:rPr>
              <a:t>Meet the</a:t>
            </a:r>
            <a:br>
              <a:rPr lang="en-US" sz="6000">
                <a:solidFill>
                  <a:prstClr val="white"/>
                </a:solidFill>
                <a:latin typeface="Source Sans Pro Black" panose="020B0803030403020204" pitchFamily="34" charset="0"/>
                <a:ea typeface="Source Sans Pro Black" panose="020B0803030403020204" pitchFamily="34" charset="0"/>
              </a:rPr>
            </a:br>
            <a:r>
              <a:rPr lang="en-US" sz="6000">
                <a:solidFill>
                  <a:prstClr val="white"/>
                </a:solidFill>
                <a:latin typeface="Source Sans Pro Black" panose="020B0803030403020204" pitchFamily="34" charset="0"/>
                <a:ea typeface="Source Sans Pro Black" panose="020B0803030403020204" pitchFamily="34" charset="0"/>
              </a:rPr>
              <a:t>Team</a:t>
            </a:r>
          </a:p>
        </p:txBody>
      </p:sp>
      <p:sp>
        <p:nvSpPr>
          <p:cNvPr id="4" name="TextBox 3">
            <a:extLst>
              <a:ext uri="{FF2B5EF4-FFF2-40B4-BE49-F238E27FC236}">
                <a16:creationId xmlns:a16="http://schemas.microsoft.com/office/drawing/2014/main" id="{D0B04A56-8E3D-4074-A834-D686F813284A}"/>
              </a:ext>
            </a:extLst>
          </p:cNvPr>
          <p:cNvSpPr txBox="1"/>
          <p:nvPr/>
        </p:nvSpPr>
        <p:spPr>
          <a:xfrm>
            <a:off x="0" y="6315177"/>
            <a:ext cx="4177176" cy="523220"/>
          </a:xfrm>
          <a:prstGeom prst="rect">
            <a:avLst/>
          </a:prstGeom>
          <a:noFill/>
        </p:spPr>
        <p:txBody>
          <a:bodyPr wrap="square" rtlCol="0">
            <a:spAutoFit/>
          </a:bodyPr>
          <a:lstStyle/>
          <a:p>
            <a:r>
              <a:rPr lang="en-US" sz="1400" b="1">
                <a:solidFill>
                  <a:schemeClr val="bg1"/>
                </a:solidFill>
                <a:latin typeface="Source Sans Pro" panose="020B0503030403020204" pitchFamily="34" charset="0"/>
                <a:ea typeface="Source Sans Pro" panose="020B0503030403020204" pitchFamily="34" charset="0"/>
              </a:rPr>
              <a:t>Follow @dcracialequity on Instagram and Twitter!</a:t>
            </a:r>
            <a:br>
              <a:rPr lang="en-US" sz="1400" b="1">
                <a:solidFill>
                  <a:schemeClr val="bg1"/>
                </a:solidFill>
                <a:latin typeface="Source Sans Pro" panose="020B0503030403020204" pitchFamily="34" charset="0"/>
                <a:ea typeface="Source Sans Pro" panose="020B0503030403020204" pitchFamily="34" charset="0"/>
              </a:rPr>
            </a:br>
            <a:r>
              <a:rPr lang="en-US" sz="1400" b="1">
                <a:solidFill>
                  <a:schemeClr val="bg1"/>
                </a:solidFill>
                <a:latin typeface="Source Sans Pro" panose="020B0503030403020204" pitchFamily="34" charset="0"/>
                <a:ea typeface="Source Sans Pro" panose="020B0503030403020204" pitchFamily="34" charset="0"/>
              </a:rPr>
              <a:t>Email us CORE@dccouncil.gov</a:t>
            </a:r>
            <a:endParaRPr lang="en-US" sz="1400">
              <a:solidFill>
                <a:schemeClr val="bg1"/>
              </a:solidFill>
            </a:endParaRPr>
          </a:p>
        </p:txBody>
      </p:sp>
    </p:spTree>
    <p:extLst>
      <p:ext uri="{BB962C8B-B14F-4D97-AF65-F5344CB8AC3E}">
        <p14:creationId xmlns:p14="http://schemas.microsoft.com/office/powerpoint/2010/main" val="198918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E926918-ABFB-4FD3-AA12-9CEE873CCC42}"/>
              </a:ext>
            </a:extLst>
          </p:cNvPr>
          <p:cNvGrpSpPr/>
          <p:nvPr/>
        </p:nvGrpSpPr>
        <p:grpSpPr>
          <a:xfrm>
            <a:off x="248355" y="1639302"/>
            <a:ext cx="3738778" cy="3253974"/>
            <a:chOff x="120535" y="1639302"/>
            <a:chExt cx="3738778" cy="3253974"/>
          </a:xfrm>
        </p:grpSpPr>
        <p:pic>
          <p:nvPicPr>
            <p:cNvPr id="3" name="Picture 2" descr="Icon&#10;&#10;Description automatically generated">
              <a:extLst>
                <a:ext uri="{FF2B5EF4-FFF2-40B4-BE49-F238E27FC236}">
                  <a16:creationId xmlns:a16="http://schemas.microsoft.com/office/drawing/2014/main" id="{B5884289-A034-4FF6-AAD9-5BD1B93563D9}"/>
                </a:ext>
              </a:extLst>
            </p:cNvPr>
            <p:cNvPicPr>
              <a:picLocks noChangeAspect="1"/>
            </p:cNvPicPr>
            <p:nvPr/>
          </p:nvPicPr>
          <p:blipFill>
            <a:blip r:embed="rId3"/>
            <a:stretch>
              <a:fillRect/>
            </a:stretch>
          </p:blipFill>
          <p:spPr>
            <a:xfrm>
              <a:off x="806158" y="1639302"/>
              <a:ext cx="2367533" cy="2474850"/>
            </a:xfrm>
            <a:prstGeom prst="rect">
              <a:avLst/>
            </a:prstGeom>
          </p:spPr>
        </p:pic>
        <p:sp>
          <p:nvSpPr>
            <p:cNvPr id="4" name="TextBox 3">
              <a:extLst>
                <a:ext uri="{FF2B5EF4-FFF2-40B4-BE49-F238E27FC236}">
                  <a16:creationId xmlns:a16="http://schemas.microsoft.com/office/drawing/2014/main" id="{4BE3DDAB-C2C0-4A96-BDB8-AE6B8DF76CD6}"/>
                </a:ext>
              </a:extLst>
            </p:cNvPr>
            <p:cNvSpPr txBox="1"/>
            <p:nvPr/>
          </p:nvSpPr>
          <p:spPr>
            <a:xfrm>
              <a:off x="120535" y="3978652"/>
              <a:ext cx="3738778" cy="914624"/>
            </a:xfrm>
            <a:prstGeom prst="rect">
              <a:avLst/>
            </a:prstGeom>
            <a:noFill/>
          </p:spPr>
          <p:txBody>
            <a:bodyPr wrap="square" rtlCol="0">
              <a:spAutoFit/>
            </a:bodyPr>
            <a:lstStyle/>
            <a:p>
              <a:pPr algn="ctr"/>
              <a:r>
                <a:rPr lang="en-US" sz="2133" b="1" dirty="0">
                  <a:latin typeface="Source Sans Pro Black" panose="020B0803030403020204" pitchFamily="34" charset="0"/>
                  <a:ea typeface="Source Sans Pro Black" panose="020B0803030403020204" pitchFamily="34" charset="0"/>
                  <a:cs typeface="Arial"/>
                </a:rPr>
                <a:t>We write Racial Equity Impact Assessments (REIAs) for permanent Council legislation​.</a:t>
              </a:r>
              <a:endParaRPr lang="en-US" sz="2133" dirty="0">
                <a:latin typeface="Source Sans Pro Black" panose="020B0803030403020204" pitchFamily="34" charset="0"/>
                <a:ea typeface="Source Sans Pro Black" panose="020B0803030403020204" pitchFamily="34" charset="0"/>
                <a:cs typeface="Calibri"/>
              </a:endParaRPr>
            </a:p>
          </p:txBody>
        </p:sp>
      </p:grpSp>
      <p:grpSp>
        <p:nvGrpSpPr>
          <p:cNvPr id="7" name="Group 6">
            <a:extLst>
              <a:ext uri="{FF2B5EF4-FFF2-40B4-BE49-F238E27FC236}">
                <a16:creationId xmlns:a16="http://schemas.microsoft.com/office/drawing/2014/main" id="{866F8ECC-67AF-48D7-B231-1AEFF9149D0F}"/>
              </a:ext>
            </a:extLst>
          </p:cNvPr>
          <p:cNvGrpSpPr/>
          <p:nvPr/>
        </p:nvGrpSpPr>
        <p:grpSpPr>
          <a:xfrm>
            <a:off x="3979848" y="1545721"/>
            <a:ext cx="3985541" cy="3611555"/>
            <a:chOff x="4696282" y="1079544"/>
            <a:chExt cx="4593673" cy="2852127"/>
          </a:xfrm>
        </p:grpSpPr>
        <p:pic>
          <p:nvPicPr>
            <p:cNvPr id="2" name="Picture 1">
              <a:extLst>
                <a:ext uri="{FF2B5EF4-FFF2-40B4-BE49-F238E27FC236}">
                  <a16:creationId xmlns:a16="http://schemas.microsoft.com/office/drawing/2014/main" id="{D8BB8369-EDA5-4923-8816-28933948B6FB}"/>
                </a:ext>
              </a:extLst>
            </p:cNvPr>
            <p:cNvPicPr>
              <a:picLocks noChangeAspect="1"/>
            </p:cNvPicPr>
            <p:nvPr/>
          </p:nvPicPr>
          <p:blipFill>
            <a:blip r:embed="rId4"/>
            <a:stretch>
              <a:fillRect/>
            </a:stretch>
          </p:blipFill>
          <p:spPr>
            <a:xfrm>
              <a:off x="5800746" y="1079544"/>
              <a:ext cx="2185719" cy="2185719"/>
            </a:xfrm>
            <a:prstGeom prst="rect">
              <a:avLst/>
            </a:prstGeom>
          </p:spPr>
        </p:pic>
        <p:sp>
          <p:nvSpPr>
            <p:cNvPr id="5" name="TextBox 4">
              <a:extLst>
                <a:ext uri="{FF2B5EF4-FFF2-40B4-BE49-F238E27FC236}">
                  <a16:creationId xmlns:a16="http://schemas.microsoft.com/office/drawing/2014/main" id="{EC5F1BC4-5DAB-4214-A575-5E2D77CDD60F}"/>
                </a:ext>
              </a:extLst>
            </p:cNvPr>
            <p:cNvSpPr txBox="1"/>
            <p:nvPr/>
          </p:nvSpPr>
          <p:spPr>
            <a:xfrm>
              <a:off x="4696282" y="3056813"/>
              <a:ext cx="4593673" cy="87485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2133" b="1" dirty="0">
                  <a:latin typeface="Source Sans Pro Black" panose="020B0803030403020204" pitchFamily="34" charset="0"/>
                  <a:ea typeface="Source Sans Pro Black" panose="020B0803030403020204" pitchFamily="34" charset="0"/>
                  <a:cs typeface="Arial"/>
                </a:rPr>
                <a:t>We hold CORE Conversations and trainings for Councilmembers and staff</a:t>
              </a:r>
              <a:r>
                <a:rPr lang="en-US" sz="2133" b="1" dirty="0">
                  <a:latin typeface="Source Sans Pro" panose="020B0503030403020204" pitchFamily="34" charset="0"/>
                  <a:ea typeface="Source Sans Pro" panose="020B0503030403020204" pitchFamily="34" charset="0"/>
                  <a:cs typeface="Arial"/>
                </a:rPr>
                <a:t>. </a:t>
              </a:r>
              <a:r>
                <a:rPr lang="en-US" sz="1867" dirty="0">
                  <a:latin typeface="Source Sans Pro" panose="020B0503030403020204" pitchFamily="34" charset="0"/>
                  <a:ea typeface="Source Sans Pro" panose="020B0503030403020204" pitchFamily="34" charset="0"/>
                  <a:cs typeface="Arial"/>
                </a:rPr>
                <a:t>​</a:t>
              </a:r>
              <a:endParaRPr lang="en-US" sz="1867" dirty="0">
                <a:latin typeface="Source Sans Pro" panose="020B0503030403020204" pitchFamily="34" charset="0"/>
                <a:ea typeface="Source Sans Pro" panose="020B0503030403020204" pitchFamily="34" charset="0"/>
                <a:cs typeface="Calibri"/>
              </a:endParaRPr>
            </a:p>
          </p:txBody>
        </p:sp>
      </p:grpSp>
      <p:sp>
        <p:nvSpPr>
          <p:cNvPr id="6" name="TextBox 5">
            <a:extLst>
              <a:ext uri="{FF2B5EF4-FFF2-40B4-BE49-F238E27FC236}">
                <a16:creationId xmlns:a16="http://schemas.microsoft.com/office/drawing/2014/main" id="{42BF31B6-159F-404B-8E00-7CC8205FA010}"/>
              </a:ext>
            </a:extLst>
          </p:cNvPr>
          <p:cNvSpPr txBox="1"/>
          <p:nvPr/>
        </p:nvSpPr>
        <p:spPr>
          <a:xfrm>
            <a:off x="777923" y="859537"/>
            <a:ext cx="10636156" cy="7797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4267" b="1">
                <a:latin typeface="Source Sans Pro Black"/>
                <a:ea typeface="Source Sans Pro"/>
                <a:cs typeface="Calibri"/>
                <a:sym typeface="Calibri"/>
              </a:rPr>
              <a:t>What does CORE do?</a:t>
            </a:r>
            <a:endParaRPr lang="en-US" sz="4267">
              <a:latin typeface="Source Sans Pro" panose="020B0503030403020204" pitchFamily="34" charset="0"/>
              <a:ea typeface="Source Sans Pro" panose="020B0503030403020204" pitchFamily="34" charset="0"/>
              <a:cs typeface="Calibri"/>
            </a:endParaRPr>
          </a:p>
        </p:txBody>
      </p:sp>
      <p:pic>
        <p:nvPicPr>
          <p:cNvPr id="9" name="Picture 8">
            <a:extLst>
              <a:ext uri="{FF2B5EF4-FFF2-40B4-BE49-F238E27FC236}">
                <a16:creationId xmlns:a16="http://schemas.microsoft.com/office/drawing/2014/main" id="{7306806E-143E-4814-AD3D-274148FF730C}"/>
              </a:ext>
            </a:extLst>
          </p:cNvPr>
          <p:cNvPicPr>
            <a:picLocks noChangeAspect="1"/>
          </p:cNvPicPr>
          <p:nvPr/>
        </p:nvPicPr>
        <p:blipFill rotWithShape="1">
          <a:blip r:embed="rId5"/>
          <a:srcRect t="58803" b="37231"/>
          <a:stretch/>
        </p:blipFill>
        <p:spPr>
          <a:xfrm>
            <a:off x="0" y="6600542"/>
            <a:ext cx="12192000" cy="271975"/>
          </a:xfrm>
          <a:prstGeom prst="rect">
            <a:avLst/>
          </a:prstGeom>
        </p:spPr>
      </p:pic>
      <p:grpSp>
        <p:nvGrpSpPr>
          <p:cNvPr id="10" name="Group 9">
            <a:extLst>
              <a:ext uri="{FF2B5EF4-FFF2-40B4-BE49-F238E27FC236}">
                <a16:creationId xmlns:a16="http://schemas.microsoft.com/office/drawing/2014/main" id="{705007D2-8531-480E-B762-C39AB5958A79}"/>
              </a:ext>
            </a:extLst>
          </p:cNvPr>
          <p:cNvGrpSpPr/>
          <p:nvPr/>
        </p:nvGrpSpPr>
        <p:grpSpPr>
          <a:xfrm>
            <a:off x="7849949" y="1469055"/>
            <a:ext cx="3985541" cy="3955251"/>
            <a:chOff x="7829219" y="1469055"/>
            <a:chExt cx="3985541" cy="3955251"/>
          </a:xfrm>
        </p:grpSpPr>
        <p:sp>
          <p:nvSpPr>
            <p:cNvPr id="12" name="TextBox 11">
              <a:extLst>
                <a:ext uri="{FF2B5EF4-FFF2-40B4-BE49-F238E27FC236}">
                  <a16:creationId xmlns:a16="http://schemas.microsoft.com/office/drawing/2014/main" id="{6BD98F6F-FA42-405A-9922-1F4BF71D8006}"/>
                </a:ext>
              </a:extLst>
            </p:cNvPr>
            <p:cNvSpPr txBox="1"/>
            <p:nvPr/>
          </p:nvSpPr>
          <p:spPr>
            <a:xfrm>
              <a:off x="7829219" y="3988272"/>
              <a:ext cx="3985541" cy="143603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2133" b="1" dirty="0">
                  <a:latin typeface="Source Sans Pro Black" panose="020B0803030403020204" pitchFamily="34" charset="0"/>
                  <a:ea typeface="Source Sans Pro Black" panose="020B0803030403020204" pitchFamily="34" charset="0"/>
                  <a:cs typeface="Arial"/>
                </a:rPr>
                <a:t>We conduct research and create resources for Councilmembers, Council staff, and District residents.</a:t>
              </a:r>
              <a:endParaRPr lang="en-US" sz="1867" dirty="0">
                <a:latin typeface="Source Sans Pro Black" panose="020B0803030403020204" pitchFamily="34" charset="0"/>
                <a:ea typeface="Source Sans Pro Black" panose="020B0803030403020204" pitchFamily="34" charset="0"/>
                <a:cs typeface="Calibri"/>
              </a:endParaRPr>
            </a:p>
          </p:txBody>
        </p:sp>
        <p:pic>
          <p:nvPicPr>
            <p:cNvPr id="14" name="Picture 13" descr="Icon&#10;&#10;Description automatically generated">
              <a:extLst>
                <a:ext uri="{FF2B5EF4-FFF2-40B4-BE49-F238E27FC236}">
                  <a16:creationId xmlns:a16="http://schemas.microsoft.com/office/drawing/2014/main" id="{A7B8A13E-6E57-4E65-8FD9-8D0F159642BB}"/>
                </a:ext>
              </a:extLst>
            </p:cNvPr>
            <p:cNvPicPr>
              <a:picLocks noChangeAspect="1"/>
            </p:cNvPicPr>
            <p:nvPr/>
          </p:nvPicPr>
          <p:blipFill>
            <a:blip r:embed="rId6"/>
            <a:stretch>
              <a:fillRect/>
            </a:stretch>
          </p:blipFill>
          <p:spPr>
            <a:xfrm>
              <a:off x="8342164" y="1469055"/>
              <a:ext cx="2779015" cy="2779015"/>
            </a:xfrm>
            <a:prstGeom prst="rect">
              <a:avLst/>
            </a:prstGeom>
          </p:spPr>
        </p:pic>
      </p:grpSp>
    </p:spTree>
    <p:extLst>
      <p:ext uri="{BB962C8B-B14F-4D97-AF65-F5344CB8AC3E}">
        <p14:creationId xmlns:p14="http://schemas.microsoft.com/office/powerpoint/2010/main" val="407024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D2498C-56BA-4A3D-B217-DCFE453DB84E}"/>
              </a:ext>
            </a:extLst>
          </p:cNvPr>
          <p:cNvSpPr txBox="1"/>
          <p:nvPr/>
        </p:nvSpPr>
        <p:spPr>
          <a:xfrm>
            <a:off x="399548" y="615874"/>
            <a:ext cx="10636156" cy="7797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4267" b="1" dirty="0">
                <a:latin typeface="Source Sans Pro Black"/>
                <a:ea typeface="Source Sans Pro"/>
                <a:cs typeface="Calibri"/>
                <a:sym typeface="Calibri"/>
              </a:rPr>
              <a:t>What is a REIA?</a:t>
            </a:r>
            <a:endParaRPr lang="en-US" sz="4267" dirty="0">
              <a:latin typeface="Source Sans Pro" panose="020B0503030403020204" pitchFamily="34" charset="0"/>
              <a:ea typeface="Source Sans Pro" panose="020B0503030403020204" pitchFamily="34" charset="0"/>
              <a:cs typeface="Calibri"/>
            </a:endParaRPr>
          </a:p>
        </p:txBody>
      </p:sp>
      <p:sp>
        <p:nvSpPr>
          <p:cNvPr id="3" name="Rectangle 2">
            <a:extLst>
              <a:ext uri="{FF2B5EF4-FFF2-40B4-BE49-F238E27FC236}">
                <a16:creationId xmlns:a16="http://schemas.microsoft.com/office/drawing/2014/main" id="{C590DADE-22C8-4FA5-8C04-8858425F9AB9}"/>
              </a:ext>
            </a:extLst>
          </p:cNvPr>
          <p:cNvSpPr/>
          <p:nvPr/>
        </p:nvSpPr>
        <p:spPr>
          <a:xfrm>
            <a:off x="528388" y="1689902"/>
            <a:ext cx="10756852" cy="1569660"/>
          </a:xfrm>
          <a:prstGeom prst="rect">
            <a:avLst/>
          </a:prstGeom>
        </p:spPr>
        <p:txBody>
          <a:bodyPr wrap="square" spcCol="457200">
            <a:spAutoFit/>
          </a:bodyPr>
          <a:lstStyle/>
          <a:p>
            <a:pPr algn="ctr"/>
            <a:r>
              <a:rPr lang="en-US" sz="2400" dirty="0">
                <a:solidFill>
                  <a:srgbClr val="000000"/>
                </a:solidFill>
                <a:latin typeface="Source Sans Pro" panose="020B0503030403020204" pitchFamily="34" charset="0"/>
              </a:rPr>
              <a:t>A REIA is a careful and organized examination of how a proposed bill will affect racial and ethnic groups. </a:t>
            </a:r>
            <a:r>
              <a:rPr lang="en-US" sz="2400" dirty="0">
                <a:latin typeface="Source Sans Pro" panose="020B0503030403020204" pitchFamily="34" charset="0"/>
                <a:ea typeface="Source Sans Pro" panose="020B0503030403020204" pitchFamily="34" charset="0"/>
              </a:rPr>
              <a:t>A REIA helps Councilmembers, staff, and the community make decisions about bills with a thorough understanding of how a bill will affect the lives of Black residents, Indigenous residents, and other residents of color. </a:t>
            </a:r>
          </a:p>
        </p:txBody>
      </p:sp>
      <p:pic>
        <p:nvPicPr>
          <p:cNvPr id="5" name="Picture 4">
            <a:extLst>
              <a:ext uri="{FF2B5EF4-FFF2-40B4-BE49-F238E27FC236}">
                <a16:creationId xmlns:a16="http://schemas.microsoft.com/office/drawing/2014/main" id="{9C0D4251-8992-4469-AF91-D4A9EC5CC44C}"/>
              </a:ext>
            </a:extLst>
          </p:cNvPr>
          <p:cNvPicPr>
            <a:picLocks noChangeAspect="1"/>
          </p:cNvPicPr>
          <p:nvPr/>
        </p:nvPicPr>
        <p:blipFill rotWithShape="1">
          <a:blip r:embed="rId3"/>
          <a:srcRect t="58803" b="37231"/>
          <a:stretch/>
        </p:blipFill>
        <p:spPr>
          <a:xfrm>
            <a:off x="0" y="1"/>
            <a:ext cx="12192000" cy="271975"/>
          </a:xfrm>
          <a:prstGeom prst="rect">
            <a:avLst/>
          </a:prstGeom>
        </p:spPr>
      </p:pic>
      <p:pic>
        <p:nvPicPr>
          <p:cNvPr id="6" name="Picture 5">
            <a:extLst>
              <a:ext uri="{FF2B5EF4-FFF2-40B4-BE49-F238E27FC236}">
                <a16:creationId xmlns:a16="http://schemas.microsoft.com/office/drawing/2014/main" id="{17FDFCB7-3C06-4C15-A3BE-6022F5900E96}"/>
              </a:ext>
            </a:extLst>
          </p:cNvPr>
          <p:cNvPicPr>
            <a:picLocks noChangeAspect="1"/>
          </p:cNvPicPr>
          <p:nvPr/>
        </p:nvPicPr>
        <p:blipFill rotWithShape="1">
          <a:blip r:embed="rId4"/>
          <a:srcRect l="2529" t="3930" r="4700"/>
          <a:stretch/>
        </p:blipFill>
        <p:spPr>
          <a:xfrm>
            <a:off x="1744543" y="3553825"/>
            <a:ext cx="7946166" cy="4886801"/>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43416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3E2E6A-97BD-4DCB-BE1C-91558C7BB869}"/>
              </a:ext>
            </a:extLst>
          </p:cNvPr>
          <p:cNvSpPr/>
          <p:nvPr/>
        </p:nvSpPr>
        <p:spPr>
          <a:xfrm>
            <a:off x="0" y="-1"/>
            <a:ext cx="4173416" cy="6857999"/>
          </a:xfrm>
          <a:prstGeom prst="rect">
            <a:avLst/>
          </a:prstGeom>
          <a:solidFill>
            <a:srgbClr val="3D5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37928386-5726-4C55-AF62-A84A25D67017}"/>
              </a:ext>
            </a:extLst>
          </p:cNvPr>
          <p:cNvPicPr>
            <a:picLocks noChangeAspect="1"/>
          </p:cNvPicPr>
          <p:nvPr/>
        </p:nvPicPr>
        <p:blipFill rotWithShape="1">
          <a:blip r:embed="rId3"/>
          <a:srcRect l="44234" r="53781"/>
          <a:stretch/>
        </p:blipFill>
        <p:spPr>
          <a:xfrm>
            <a:off x="4131437" y="0"/>
            <a:ext cx="237035" cy="6858000"/>
          </a:xfrm>
          <a:prstGeom prst="rect">
            <a:avLst/>
          </a:prstGeom>
        </p:spPr>
      </p:pic>
      <p:sp>
        <p:nvSpPr>
          <p:cNvPr id="11" name="TextBox 10">
            <a:extLst>
              <a:ext uri="{FF2B5EF4-FFF2-40B4-BE49-F238E27FC236}">
                <a16:creationId xmlns:a16="http://schemas.microsoft.com/office/drawing/2014/main" id="{4AF17073-E462-4FFB-98C1-23C539BC4919}"/>
              </a:ext>
            </a:extLst>
          </p:cNvPr>
          <p:cNvSpPr txBox="1"/>
          <p:nvPr/>
        </p:nvSpPr>
        <p:spPr>
          <a:xfrm>
            <a:off x="25559" y="2710788"/>
            <a:ext cx="4141987" cy="143641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4267" b="1">
                <a:solidFill>
                  <a:schemeClr val="bg1"/>
                </a:solidFill>
                <a:latin typeface="Source Sans Pro Black"/>
                <a:ea typeface="Source Sans Pro"/>
                <a:cs typeface="Calibri"/>
                <a:sym typeface="Calibri"/>
              </a:rPr>
              <a:t>A REIA</a:t>
            </a:r>
            <a:br>
              <a:rPr lang="en-US" sz="4267" b="1">
                <a:solidFill>
                  <a:schemeClr val="bg1"/>
                </a:solidFill>
                <a:latin typeface="Source Sans Pro Black"/>
                <a:ea typeface="Source Sans Pro"/>
                <a:cs typeface="Calibri"/>
                <a:sym typeface="Calibri"/>
              </a:rPr>
            </a:br>
            <a:r>
              <a:rPr lang="en-US" sz="4267" b="1">
                <a:solidFill>
                  <a:schemeClr val="bg1"/>
                </a:solidFill>
                <a:latin typeface="Source Sans Pro Black"/>
                <a:ea typeface="Source Sans Pro"/>
                <a:cs typeface="Calibri"/>
                <a:sym typeface="Calibri"/>
              </a:rPr>
              <a:t>COVERS</a:t>
            </a:r>
            <a:endParaRPr lang="en-US" sz="4267">
              <a:solidFill>
                <a:schemeClr val="bg1"/>
              </a:solidFill>
              <a:latin typeface="Source Sans Pro" panose="020B0503030403020204" pitchFamily="34" charset="0"/>
              <a:ea typeface="Source Sans Pro" panose="020B0503030403020204" pitchFamily="34" charset="0"/>
              <a:cs typeface="Calibri"/>
            </a:endParaRPr>
          </a:p>
        </p:txBody>
      </p:sp>
      <p:grpSp>
        <p:nvGrpSpPr>
          <p:cNvPr id="16" name="Group 15">
            <a:extLst>
              <a:ext uri="{FF2B5EF4-FFF2-40B4-BE49-F238E27FC236}">
                <a16:creationId xmlns:a16="http://schemas.microsoft.com/office/drawing/2014/main" id="{F3A4B04C-1B8A-40D2-A49D-BA7677C3C0FA}"/>
              </a:ext>
            </a:extLst>
          </p:cNvPr>
          <p:cNvGrpSpPr/>
          <p:nvPr/>
        </p:nvGrpSpPr>
        <p:grpSpPr>
          <a:xfrm>
            <a:off x="4800265" y="1323199"/>
            <a:ext cx="2304585" cy="1889282"/>
            <a:chOff x="21145" y="2434567"/>
            <a:chExt cx="1728439" cy="1416961"/>
          </a:xfrm>
        </p:grpSpPr>
        <p:sp>
          <p:nvSpPr>
            <p:cNvPr id="17" name="Rectangle 16">
              <a:extLst>
                <a:ext uri="{FF2B5EF4-FFF2-40B4-BE49-F238E27FC236}">
                  <a16:creationId xmlns:a16="http://schemas.microsoft.com/office/drawing/2014/main" id="{C55C2710-3090-4A4C-94FC-BB244515FCFA}"/>
                </a:ext>
              </a:extLst>
            </p:cNvPr>
            <p:cNvSpPr/>
            <p:nvPr/>
          </p:nvSpPr>
          <p:spPr>
            <a:xfrm>
              <a:off x="21145" y="3228280"/>
              <a:ext cx="1728439" cy="623248"/>
            </a:xfrm>
            <a:prstGeom prst="rect">
              <a:avLst/>
            </a:prstGeom>
          </p:spPr>
          <p:txBody>
            <a:bodyPr wrap="square">
              <a:spAutoFit/>
            </a:bodyPr>
            <a:lstStyle/>
            <a:p>
              <a:pPr algn="ctr"/>
              <a:r>
                <a:rPr lang="en-US" sz="1600" b="1">
                  <a:latin typeface="Source Sans Pro Black" panose="020B0803030403020204" pitchFamily="34" charset="0"/>
                  <a:ea typeface="Calibri" panose="020F0502020204030204" pitchFamily="34" charset="0"/>
                  <a:cs typeface="Times New Roman" panose="02020603050405020304" pitchFamily="18" charset="0"/>
                </a:rPr>
                <a:t>EXPERIENCES </a:t>
              </a:r>
              <a:br>
                <a:rPr lang="en-US" sz="1600" b="1">
                  <a:latin typeface="Source Sans Pro Black" panose="020B0803030403020204" pitchFamily="34" charset="0"/>
                  <a:ea typeface="Calibri" panose="020F0502020204030204" pitchFamily="34" charset="0"/>
                  <a:cs typeface="Times New Roman" panose="02020603050405020304" pitchFamily="18" charset="0"/>
                </a:rPr>
              </a:br>
              <a:r>
                <a:rPr lang="en-US" sz="1600" b="1">
                  <a:latin typeface="Source Sans Pro Black" panose="020B0803030403020204" pitchFamily="34" charset="0"/>
                  <a:ea typeface="Calibri" panose="020F0502020204030204" pitchFamily="34" charset="0"/>
                  <a:cs typeface="Times New Roman" panose="02020603050405020304" pitchFamily="18" charset="0"/>
                </a:rPr>
                <a:t>OF EACH RACIAL + ETHNIC POPULATION</a:t>
              </a:r>
              <a:endParaRPr lang="en-US" sz="1600"/>
            </a:p>
          </p:txBody>
        </p:sp>
        <p:pic>
          <p:nvPicPr>
            <p:cNvPr id="18" name="Picture 17" descr="Icon&#10;&#10;Description automatically generated">
              <a:extLst>
                <a:ext uri="{FF2B5EF4-FFF2-40B4-BE49-F238E27FC236}">
                  <a16:creationId xmlns:a16="http://schemas.microsoft.com/office/drawing/2014/main" id="{FD155CAA-F039-471C-AB52-FA12E627E487}"/>
                </a:ext>
              </a:extLst>
            </p:cNvPr>
            <p:cNvPicPr>
              <a:picLocks noChangeAspect="1"/>
            </p:cNvPicPr>
            <p:nvPr/>
          </p:nvPicPr>
          <p:blipFill>
            <a:blip r:embed="rId4"/>
            <a:stretch>
              <a:fillRect/>
            </a:stretch>
          </p:blipFill>
          <p:spPr>
            <a:xfrm>
              <a:off x="428164" y="2434567"/>
              <a:ext cx="914400" cy="914400"/>
            </a:xfrm>
            <a:prstGeom prst="rect">
              <a:avLst/>
            </a:prstGeom>
          </p:spPr>
        </p:pic>
      </p:grpSp>
      <p:grpSp>
        <p:nvGrpSpPr>
          <p:cNvPr id="19" name="Group 18">
            <a:extLst>
              <a:ext uri="{FF2B5EF4-FFF2-40B4-BE49-F238E27FC236}">
                <a16:creationId xmlns:a16="http://schemas.microsoft.com/office/drawing/2014/main" id="{31EDA98B-6478-4F10-8F8E-9046D8661BBD}"/>
              </a:ext>
            </a:extLst>
          </p:cNvPr>
          <p:cNvGrpSpPr/>
          <p:nvPr/>
        </p:nvGrpSpPr>
        <p:grpSpPr>
          <a:xfrm>
            <a:off x="7293394" y="3371763"/>
            <a:ext cx="1916719" cy="1643059"/>
            <a:chOff x="6025321" y="2434567"/>
            <a:chExt cx="1437539" cy="1232294"/>
          </a:xfrm>
        </p:grpSpPr>
        <p:sp>
          <p:nvSpPr>
            <p:cNvPr id="20" name="TextBox 19">
              <a:extLst>
                <a:ext uri="{FF2B5EF4-FFF2-40B4-BE49-F238E27FC236}">
                  <a16:creationId xmlns:a16="http://schemas.microsoft.com/office/drawing/2014/main" id="{D79C7EA8-44AD-4D8F-A17C-45F2F35060A9}"/>
                </a:ext>
              </a:extLst>
            </p:cNvPr>
            <p:cNvSpPr txBox="1"/>
            <p:nvPr/>
          </p:nvSpPr>
          <p:spPr>
            <a:xfrm>
              <a:off x="6025321" y="3228280"/>
              <a:ext cx="1437539" cy="438581"/>
            </a:xfrm>
            <a:prstGeom prst="rect">
              <a:avLst/>
            </a:prstGeom>
            <a:noFill/>
          </p:spPr>
          <p:txBody>
            <a:bodyPr wrap="square" rtlCol="0">
              <a:spAutoFit/>
            </a:bodyPr>
            <a:lstStyle/>
            <a:p>
              <a:pPr algn="ctr"/>
              <a:r>
                <a:rPr lang="en-US" sz="1600" b="1">
                  <a:latin typeface="Source Sans Pro Black" panose="020B0803030403020204" pitchFamily="34" charset="0"/>
                  <a:ea typeface="Source Sans Pro Black" panose="020B0803030403020204" pitchFamily="34" charset="0"/>
                </a:rPr>
                <a:t>RELEVANT</a:t>
              </a:r>
              <a:br>
                <a:rPr lang="en-US" sz="1600" b="1">
                  <a:latin typeface="Source Sans Pro Black" panose="020B0803030403020204" pitchFamily="34" charset="0"/>
                  <a:ea typeface="Source Sans Pro Black" panose="020B0803030403020204" pitchFamily="34" charset="0"/>
                </a:rPr>
              </a:br>
              <a:r>
                <a:rPr lang="en-US" sz="1600" b="1">
                  <a:latin typeface="Source Sans Pro Black" panose="020B0803030403020204" pitchFamily="34" charset="0"/>
                  <a:ea typeface="Source Sans Pro Black" panose="020B0803030403020204" pitchFamily="34" charset="0"/>
                </a:rPr>
                <a:t>RESEARCH</a:t>
              </a:r>
              <a:endParaRPr lang="en-US" sz="1600">
                <a:latin typeface="Source Sans Pro Black" panose="020B0803030403020204" pitchFamily="34" charset="0"/>
                <a:ea typeface="Source Sans Pro Black" panose="020B0803030403020204" pitchFamily="34" charset="0"/>
              </a:endParaRPr>
            </a:p>
          </p:txBody>
        </p:sp>
        <p:pic>
          <p:nvPicPr>
            <p:cNvPr id="21" name="Picture 20" descr="Icon&#10;&#10;Description automatically generated">
              <a:extLst>
                <a:ext uri="{FF2B5EF4-FFF2-40B4-BE49-F238E27FC236}">
                  <a16:creationId xmlns:a16="http://schemas.microsoft.com/office/drawing/2014/main" id="{2FB7FE5F-EC5E-40DC-B13F-B042AEED48A7}"/>
                </a:ext>
              </a:extLst>
            </p:cNvPr>
            <p:cNvPicPr>
              <a:picLocks noChangeAspect="1"/>
            </p:cNvPicPr>
            <p:nvPr/>
          </p:nvPicPr>
          <p:blipFill>
            <a:blip r:embed="rId5"/>
            <a:stretch>
              <a:fillRect/>
            </a:stretch>
          </p:blipFill>
          <p:spPr>
            <a:xfrm>
              <a:off x="6286890" y="2434567"/>
              <a:ext cx="914400" cy="914400"/>
            </a:xfrm>
            <a:prstGeom prst="rect">
              <a:avLst/>
            </a:prstGeom>
          </p:spPr>
        </p:pic>
      </p:grpSp>
      <p:grpSp>
        <p:nvGrpSpPr>
          <p:cNvPr id="22" name="Group 21">
            <a:extLst>
              <a:ext uri="{FF2B5EF4-FFF2-40B4-BE49-F238E27FC236}">
                <a16:creationId xmlns:a16="http://schemas.microsoft.com/office/drawing/2014/main" id="{F788BB1E-2E8D-4291-B7E7-8378E8D6ACC7}"/>
              </a:ext>
            </a:extLst>
          </p:cNvPr>
          <p:cNvGrpSpPr/>
          <p:nvPr/>
        </p:nvGrpSpPr>
        <p:grpSpPr>
          <a:xfrm>
            <a:off x="9617713" y="3371764"/>
            <a:ext cx="2065604" cy="2135502"/>
            <a:chOff x="7594796" y="2434567"/>
            <a:chExt cx="1549203" cy="1601626"/>
          </a:xfrm>
        </p:grpSpPr>
        <p:sp>
          <p:nvSpPr>
            <p:cNvPr id="23" name="Rectangle 22">
              <a:extLst>
                <a:ext uri="{FF2B5EF4-FFF2-40B4-BE49-F238E27FC236}">
                  <a16:creationId xmlns:a16="http://schemas.microsoft.com/office/drawing/2014/main" id="{36BCD726-00C0-4C5F-ADC9-F27E26F95820}"/>
                </a:ext>
              </a:extLst>
            </p:cNvPr>
            <p:cNvSpPr/>
            <p:nvPr/>
          </p:nvSpPr>
          <p:spPr>
            <a:xfrm>
              <a:off x="7594796" y="3228280"/>
              <a:ext cx="1549203" cy="807913"/>
            </a:xfrm>
            <a:prstGeom prst="rect">
              <a:avLst/>
            </a:prstGeom>
          </p:spPr>
          <p:txBody>
            <a:bodyPr wrap="square">
              <a:spAutoFit/>
            </a:bodyPr>
            <a:lstStyle/>
            <a:p>
              <a:pPr algn="ctr"/>
              <a:r>
                <a:rPr lang="en-US" sz="1600" b="1">
                  <a:latin typeface="Source Sans Pro Black" panose="020B0803030403020204" pitchFamily="34" charset="0"/>
                  <a:ea typeface="Calibri" panose="020F0502020204030204" pitchFamily="34" charset="0"/>
                  <a:cs typeface="Times New Roman" panose="02020603050405020304" pitchFamily="18" charset="0"/>
                </a:rPr>
                <a:t>POTENTIAL FOR DISPARATE </a:t>
              </a:r>
            </a:p>
            <a:p>
              <a:pPr algn="ctr"/>
              <a:r>
                <a:rPr lang="en-US" sz="1600" b="1">
                  <a:latin typeface="Source Sans Pro Black" panose="020B0803030403020204" pitchFamily="34" charset="0"/>
                  <a:ea typeface="Calibri" panose="020F0502020204030204" pitchFamily="34" charset="0"/>
                  <a:cs typeface="Times New Roman" panose="02020603050405020304" pitchFamily="18" charset="0"/>
                </a:rPr>
                <a:t>RACIAL AND </a:t>
              </a:r>
            </a:p>
            <a:p>
              <a:pPr algn="ctr"/>
              <a:r>
                <a:rPr lang="en-US" sz="1600" b="1">
                  <a:latin typeface="Source Sans Pro Black" panose="020B0803030403020204" pitchFamily="34" charset="0"/>
                  <a:ea typeface="Calibri" panose="020F0502020204030204" pitchFamily="34" charset="0"/>
                  <a:cs typeface="Times New Roman" panose="02020603050405020304" pitchFamily="18" charset="0"/>
                </a:rPr>
                <a:t>ETHNIC OUTCOMES</a:t>
              </a:r>
              <a:endParaRPr lang="en-US" sz="1600"/>
            </a:p>
          </p:txBody>
        </p:sp>
        <p:pic>
          <p:nvPicPr>
            <p:cNvPr id="24" name="Picture 23">
              <a:extLst>
                <a:ext uri="{FF2B5EF4-FFF2-40B4-BE49-F238E27FC236}">
                  <a16:creationId xmlns:a16="http://schemas.microsoft.com/office/drawing/2014/main" id="{891F1D77-C280-458E-9418-3C6D1C0F94BC}"/>
                </a:ext>
              </a:extLst>
            </p:cNvPr>
            <p:cNvPicPr>
              <a:picLocks noChangeAspect="1"/>
            </p:cNvPicPr>
            <p:nvPr/>
          </p:nvPicPr>
          <p:blipFill>
            <a:blip r:embed="rId6"/>
            <a:stretch>
              <a:fillRect/>
            </a:stretch>
          </p:blipFill>
          <p:spPr>
            <a:xfrm>
              <a:off x="7912197" y="2434567"/>
              <a:ext cx="914400" cy="914400"/>
            </a:xfrm>
            <a:prstGeom prst="rect">
              <a:avLst/>
            </a:prstGeom>
          </p:spPr>
        </p:pic>
      </p:grpSp>
      <p:grpSp>
        <p:nvGrpSpPr>
          <p:cNvPr id="25" name="Group 24">
            <a:extLst>
              <a:ext uri="{FF2B5EF4-FFF2-40B4-BE49-F238E27FC236}">
                <a16:creationId xmlns:a16="http://schemas.microsoft.com/office/drawing/2014/main" id="{117DF7B0-E448-40F1-B216-F529A0442B48}"/>
              </a:ext>
            </a:extLst>
          </p:cNvPr>
          <p:cNvGrpSpPr/>
          <p:nvPr/>
        </p:nvGrpSpPr>
        <p:grpSpPr>
          <a:xfrm>
            <a:off x="5019318" y="3371764"/>
            <a:ext cx="1866476" cy="1643059"/>
            <a:chOff x="4635080" y="2434567"/>
            <a:chExt cx="1399857" cy="1232294"/>
          </a:xfrm>
        </p:grpSpPr>
        <p:sp>
          <p:nvSpPr>
            <p:cNvPr id="26" name="Rectangle 25">
              <a:extLst>
                <a:ext uri="{FF2B5EF4-FFF2-40B4-BE49-F238E27FC236}">
                  <a16:creationId xmlns:a16="http://schemas.microsoft.com/office/drawing/2014/main" id="{04CEA223-99C0-4BAE-A85E-42E29DD112D9}"/>
                </a:ext>
              </a:extLst>
            </p:cNvPr>
            <p:cNvSpPr/>
            <p:nvPr/>
          </p:nvSpPr>
          <p:spPr>
            <a:xfrm>
              <a:off x="4635080" y="3228280"/>
              <a:ext cx="1399857" cy="438581"/>
            </a:xfrm>
            <a:prstGeom prst="rect">
              <a:avLst/>
            </a:prstGeom>
          </p:spPr>
          <p:txBody>
            <a:bodyPr wrap="square">
              <a:spAutoFit/>
            </a:bodyPr>
            <a:lstStyle/>
            <a:p>
              <a:pPr algn="ctr"/>
              <a:r>
                <a:rPr lang="en-US" sz="1600" b="1">
                  <a:latin typeface="Source Sans Pro Black" panose="020B0803030403020204" pitchFamily="34" charset="0"/>
                  <a:ea typeface="Source Sans Pro Black" panose="020B0803030403020204" pitchFamily="34" charset="0"/>
                </a:rPr>
                <a:t>THE RESIDENT EXPERIENCE</a:t>
              </a:r>
              <a:endParaRPr lang="en-US" sz="1600">
                <a:latin typeface="Source Sans Pro Black" panose="020B0803030403020204" pitchFamily="34" charset="0"/>
                <a:ea typeface="Source Sans Pro Black" panose="020B0803030403020204" pitchFamily="34" charset="0"/>
              </a:endParaRPr>
            </a:p>
          </p:txBody>
        </p:sp>
        <p:pic>
          <p:nvPicPr>
            <p:cNvPr id="27" name="Picture 26" descr="Icon&#10;&#10;Description automatically generated">
              <a:extLst>
                <a:ext uri="{FF2B5EF4-FFF2-40B4-BE49-F238E27FC236}">
                  <a16:creationId xmlns:a16="http://schemas.microsoft.com/office/drawing/2014/main" id="{BD9FEFF1-8F99-4F30-A6A1-60DA40E0F1CE}"/>
                </a:ext>
              </a:extLst>
            </p:cNvPr>
            <p:cNvPicPr>
              <a:picLocks noChangeAspect="1"/>
            </p:cNvPicPr>
            <p:nvPr/>
          </p:nvPicPr>
          <p:blipFill>
            <a:blip r:embed="rId7"/>
            <a:stretch>
              <a:fillRect/>
            </a:stretch>
          </p:blipFill>
          <p:spPr>
            <a:xfrm>
              <a:off x="4877808" y="2434567"/>
              <a:ext cx="914400" cy="914400"/>
            </a:xfrm>
            <a:prstGeom prst="rect">
              <a:avLst/>
            </a:prstGeom>
          </p:spPr>
        </p:pic>
      </p:grpSp>
      <p:grpSp>
        <p:nvGrpSpPr>
          <p:cNvPr id="28" name="Group 27">
            <a:extLst>
              <a:ext uri="{FF2B5EF4-FFF2-40B4-BE49-F238E27FC236}">
                <a16:creationId xmlns:a16="http://schemas.microsoft.com/office/drawing/2014/main" id="{65ADB7DC-7702-43BE-8562-CE69286E6524}"/>
              </a:ext>
            </a:extLst>
          </p:cNvPr>
          <p:cNvGrpSpPr/>
          <p:nvPr/>
        </p:nvGrpSpPr>
        <p:grpSpPr>
          <a:xfrm>
            <a:off x="9607997" y="1323198"/>
            <a:ext cx="2200507" cy="1889281"/>
            <a:chOff x="3146594" y="2434567"/>
            <a:chExt cx="1650380" cy="1416961"/>
          </a:xfrm>
        </p:grpSpPr>
        <p:sp>
          <p:nvSpPr>
            <p:cNvPr id="29" name="Rectangle 28">
              <a:extLst>
                <a:ext uri="{FF2B5EF4-FFF2-40B4-BE49-F238E27FC236}">
                  <a16:creationId xmlns:a16="http://schemas.microsoft.com/office/drawing/2014/main" id="{E5DF516B-EC2D-49FA-87F3-1BC076990A18}"/>
                </a:ext>
              </a:extLst>
            </p:cNvPr>
            <p:cNvSpPr/>
            <p:nvPr/>
          </p:nvSpPr>
          <p:spPr>
            <a:xfrm>
              <a:off x="3146594" y="3228280"/>
              <a:ext cx="1650380" cy="623248"/>
            </a:xfrm>
            <a:prstGeom prst="rect">
              <a:avLst/>
            </a:prstGeom>
          </p:spPr>
          <p:txBody>
            <a:bodyPr wrap="square">
              <a:spAutoFit/>
            </a:bodyPr>
            <a:lstStyle/>
            <a:p>
              <a:pPr algn="ctr"/>
              <a:r>
                <a:rPr lang="en-US" sz="1600" b="1">
                  <a:latin typeface="Source Sans Pro Black" panose="020B0803030403020204" pitchFamily="34" charset="0"/>
                  <a:ea typeface="Calibri" panose="020F0502020204030204" pitchFamily="34" charset="0"/>
                  <a:cs typeface="Times New Roman" panose="02020603050405020304" pitchFamily="18" charset="0"/>
                </a:rPr>
                <a:t>WHO ENGAGED </a:t>
              </a:r>
              <a:br>
                <a:rPr lang="en-US" sz="1600" b="1">
                  <a:latin typeface="Source Sans Pro Black" panose="020B0803030403020204" pitchFamily="34" charset="0"/>
                  <a:ea typeface="Calibri" panose="020F0502020204030204" pitchFamily="34" charset="0"/>
                  <a:cs typeface="Times New Roman" panose="02020603050405020304" pitchFamily="18" charset="0"/>
                </a:rPr>
              </a:br>
              <a:r>
                <a:rPr lang="en-US" sz="1600" b="1">
                  <a:latin typeface="Source Sans Pro Black" panose="020B0803030403020204" pitchFamily="34" charset="0"/>
                  <a:ea typeface="Calibri" panose="020F0502020204030204" pitchFamily="34" charset="0"/>
                  <a:cs typeface="Times New Roman" panose="02020603050405020304" pitchFamily="18" charset="0"/>
                </a:rPr>
                <a:t>AND WHAT THEY</a:t>
              </a:r>
              <a:br>
                <a:rPr lang="en-US" sz="1600" b="1">
                  <a:latin typeface="Source Sans Pro Black" panose="020B0803030403020204" pitchFamily="34" charset="0"/>
                  <a:ea typeface="Calibri" panose="020F0502020204030204" pitchFamily="34" charset="0"/>
                  <a:cs typeface="Times New Roman" panose="02020603050405020304" pitchFamily="18" charset="0"/>
                </a:rPr>
              </a:br>
              <a:r>
                <a:rPr lang="en-US" sz="1600" b="1">
                  <a:latin typeface="Source Sans Pro Black" panose="020B0803030403020204" pitchFamily="34" charset="0"/>
                  <a:ea typeface="Calibri" panose="020F0502020204030204" pitchFamily="34" charset="0"/>
                  <a:cs typeface="Times New Roman" panose="02020603050405020304" pitchFamily="18" charset="0"/>
                </a:rPr>
                <a:t>SHARED</a:t>
              </a:r>
              <a:endParaRPr lang="en-US" sz="1600"/>
            </a:p>
          </p:txBody>
        </p:sp>
        <p:pic>
          <p:nvPicPr>
            <p:cNvPr id="30" name="Picture 29" descr="Icon&#10;&#10;Description automatically generated">
              <a:extLst>
                <a:ext uri="{FF2B5EF4-FFF2-40B4-BE49-F238E27FC236}">
                  <a16:creationId xmlns:a16="http://schemas.microsoft.com/office/drawing/2014/main" id="{31E35AB9-B87F-49A2-8AE6-CDB5E7694DEB}"/>
                </a:ext>
              </a:extLst>
            </p:cNvPr>
            <p:cNvPicPr>
              <a:picLocks noChangeAspect="1"/>
            </p:cNvPicPr>
            <p:nvPr/>
          </p:nvPicPr>
          <p:blipFill>
            <a:blip r:embed="rId8"/>
            <a:stretch>
              <a:fillRect/>
            </a:stretch>
          </p:blipFill>
          <p:spPr>
            <a:xfrm>
              <a:off x="3514584" y="2434567"/>
              <a:ext cx="914400" cy="914400"/>
            </a:xfrm>
            <a:prstGeom prst="rect">
              <a:avLst/>
            </a:prstGeom>
          </p:spPr>
        </p:pic>
      </p:grpSp>
      <p:grpSp>
        <p:nvGrpSpPr>
          <p:cNvPr id="31" name="Group 30">
            <a:extLst>
              <a:ext uri="{FF2B5EF4-FFF2-40B4-BE49-F238E27FC236}">
                <a16:creationId xmlns:a16="http://schemas.microsoft.com/office/drawing/2014/main" id="{7061BAFA-AAF9-4350-9711-5A6BF5028F7E}"/>
              </a:ext>
            </a:extLst>
          </p:cNvPr>
          <p:cNvGrpSpPr/>
          <p:nvPr/>
        </p:nvGrpSpPr>
        <p:grpSpPr>
          <a:xfrm>
            <a:off x="7439180" y="1323199"/>
            <a:ext cx="1834488" cy="1889282"/>
            <a:chOff x="1760156" y="2434567"/>
            <a:chExt cx="1375866" cy="1416961"/>
          </a:xfrm>
        </p:grpSpPr>
        <p:sp>
          <p:nvSpPr>
            <p:cNvPr id="32" name="TextBox 31">
              <a:extLst>
                <a:ext uri="{FF2B5EF4-FFF2-40B4-BE49-F238E27FC236}">
                  <a16:creationId xmlns:a16="http://schemas.microsoft.com/office/drawing/2014/main" id="{AB72DAAF-5494-4E55-BCFD-E513AD5851EF}"/>
                </a:ext>
              </a:extLst>
            </p:cNvPr>
            <p:cNvSpPr txBox="1"/>
            <p:nvPr/>
          </p:nvSpPr>
          <p:spPr>
            <a:xfrm>
              <a:off x="1760156" y="3228280"/>
              <a:ext cx="1375866" cy="623248"/>
            </a:xfrm>
            <a:prstGeom prst="rect">
              <a:avLst/>
            </a:prstGeom>
            <a:noFill/>
          </p:spPr>
          <p:txBody>
            <a:bodyPr wrap="square" rtlCol="0">
              <a:spAutoFit/>
            </a:bodyPr>
            <a:lstStyle/>
            <a:p>
              <a:pPr algn="ctr"/>
              <a:r>
                <a:rPr lang="en-US" sz="1600" b="1">
                  <a:latin typeface="Source Sans Pro Black" panose="020B0803030403020204" pitchFamily="34" charset="0"/>
                  <a:ea typeface="Source Sans Pro Black" panose="020B0803030403020204" pitchFamily="34" charset="0"/>
                </a:rPr>
                <a:t>LEGACIES </a:t>
              </a:r>
              <a:br>
                <a:rPr lang="en-US" sz="1600" b="1">
                  <a:latin typeface="Source Sans Pro Black" panose="020B0803030403020204" pitchFamily="34" charset="0"/>
                  <a:ea typeface="Source Sans Pro Black" panose="020B0803030403020204" pitchFamily="34" charset="0"/>
                </a:rPr>
              </a:br>
              <a:r>
                <a:rPr lang="en-US" sz="1600" b="1">
                  <a:latin typeface="Source Sans Pro Black" panose="020B0803030403020204" pitchFamily="34" charset="0"/>
                  <a:ea typeface="Source Sans Pro Black" panose="020B0803030403020204" pitchFamily="34" charset="0"/>
                </a:rPr>
                <a:t>OF HISTORIC </a:t>
              </a:r>
            </a:p>
            <a:p>
              <a:pPr algn="ctr"/>
              <a:r>
                <a:rPr lang="en-US" sz="1600" b="1">
                  <a:latin typeface="Source Sans Pro Black" panose="020B0803030403020204" pitchFamily="34" charset="0"/>
                  <a:ea typeface="Source Sans Pro Black" panose="020B0803030403020204" pitchFamily="34" charset="0"/>
                </a:rPr>
                <a:t>RACIAL TRAUMA</a:t>
              </a:r>
              <a:endParaRPr lang="en-US" sz="1600">
                <a:latin typeface="Source Sans Pro Black" panose="020B0803030403020204" pitchFamily="34" charset="0"/>
                <a:ea typeface="Source Sans Pro Black" panose="020B0803030403020204" pitchFamily="34" charset="0"/>
              </a:endParaRPr>
            </a:p>
          </p:txBody>
        </p:sp>
        <p:pic>
          <p:nvPicPr>
            <p:cNvPr id="33" name="Picture 32">
              <a:extLst>
                <a:ext uri="{FF2B5EF4-FFF2-40B4-BE49-F238E27FC236}">
                  <a16:creationId xmlns:a16="http://schemas.microsoft.com/office/drawing/2014/main" id="{F6B89170-3041-49BC-B2F0-3AAD8F82959B}"/>
                </a:ext>
              </a:extLst>
            </p:cNvPr>
            <p:cNvPicPr>
              <a:picLocks noChangeAspect="1"/>
            </p:cNvPicPr>
            <p:nvPr/>
          </p:nvPicPr>
          <p:blipFill>
            <a:blip r:embed="rId9"/>
            <a:stretch>
              <a:fillRect/>
            </a:stretch>
          </p:blipFill>
          <p:spPr>
            <a:xfrm>
              <a:off x="1990889" y="2434567"/>
              <a:ext cx="914400" cy="914400"/>
            </a:xfrm>
            <a:prstGeom prst="rect">
              <a:avLst/>
            </a:prstGeom>
          </p:spPr>
        </p:pic>
      </p:grpSp>
    </p:spTree>
    <p:extLst>
      <p:ext uri="{BB962C8B-B14F-4D97-AF65-F5344CB8AC3E}">
        <p14:creationId xmlns:p14="http://schemas.microsoft.com/office/powerpoint/2010/main" val="242390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857F1-FF1B-4769-8ADA-85CD35065A15}"/>
              </a:ext>
            </a:extLst>
          </p:cNvPr>
          <p:cNvSpPr txBox="1"/>
          <p:nvPr/>
        </p:nvSpPr>
        <p:spPr>
          <a:xfrm>
            <a:off x="777922" y="1003963"/>
            <a:ext cx="10636156" cy="7797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4267" b="1">
                <a:latin typeface="Source Sans Pro Black"/>
                <a:ea typeface="Source Sans Pro"/>
                <a:cs typeface="Calibri"/>
                <a:sym typeface="Calibri"/>
              </a:rPr>
              <a:t>Our assessments are public.</a:t>
            </a:r>
            <a:endParaRPr lang="en-US" sz="4267">
              <a:latin typeface="Source Sans Pro" panose="020B0503030403020204" pitchFamily="34" charset="0"/>
              <a:ea typeface="Source Sans Pro" panose="020B0503030403020204" pitchFamily="34" charset="0"/>
              <a:cs typeface="Calibri"/>
            </a:endParaRPr>
          </a:p>
        </p:txBody>
      </p:sp>
      <p:pic>
        <p:nvPicPr>
          <p:cNvPr id="5" name="Picture 4">
            <a:extLst>
              <a:ext uri="{FF2B5EF4-FFF2-40B4-BE49-F238E27FC236}">
                <a16:creationId xmlns:a16="http://schemas.microsoft.com/office/drawing/2014/main" id="{8F1E7920-B296-49B7-BD4C-AC1E03816E5A}"/>
              </a:ext>
            </a:extLst>
          </p:cNvPr>
          <p:cNvPicPr>
            <a:picLocks noChangeAspect="1"/>
          </p:cNvPicPr>
          <p:nvPr/>
        </p:nvPicPr>
        <p:blipFill rotWithShape="1">
          <a:blip r:embed="rId2"/>
          <a:srcRect t="58803" b="37231"/>
          <a:stretch/>
        </p:blipFill>
        <p:spPr>
          <a:xfrm>
            <a:off x="0" y="6600542"/>
            <a:ext cx="12192000" cy="271975"/>
          </a:xfrm>
          <a:prstGeom prst="rect">
            <a:avLst/>
          </a:prstGeom>
        </p:spPr>
      </p:pic>
      <p:pic>
        <p:nvPicPr>
          <p:cNvPr id="4" name="Picture 3">
            <a:hlinkClick r:id="rId3"/>
            <a:extLst>
              <a:ext uri="{FF2B5EF4-FFF2-40B4-BE49-F238E27FC236}">
                <a16:creationId xmlns:a16="http://schemas.microsoft.com/office/drawing/2014/main" id="{4A6D8D9D-B903-4DAA-B5F6-5FCD833920BA}"/>
              </a:ext>
            </a:extLst>
          </p:cNvPr>
          <p:cNvPicPr>
            <a:picLocks noChangeAspect="1"/>
          </p:cNvPicPr>
          <p:nvPr/>
        </p:nvPicPr>
        <p:blipFill rotWithShape="1">
          <a:blip r:embed="rId4"/>
          <a:srcRect r="6781" b="57069"/>
          <a:stretch/>
        </p:blipFill>
        <p:spPr>
          <a:xfrm>
            <a:off x="469658" y="2256306"/>
            <a:ext cx="11252683" cy="2345388"/>
          </a:xfrm>
          <a:prstGeom prst="rect">
            <a:avLst/>
          </a:prstGeom>
        </p:spPr>
      </p:pic>
    </p:spTree>
    <p:extLst>
      <p:ext uri="{BB962C8B-B14F-4D97-AF65-F5344CB8AC3E}">
        <p14:creationId xmlns:p14="http://schemas.microsoft.com/office/powerpoint/2010/main" val="84914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3E2E6A-97BD-4DCB-BE1C-91558C7BB869}"/>
              </a:ext>
            </a:extLst>
          </p:cNvPr>
          <p:cNvSpPr/>
          <p:nvPr/>
        </p:nvSpPr>
        <p:spPr>
          <a:xfrm>
            <a:off x="0" y="0"/>
            <a:ext cx="4173416" cy="6857999"/>
          </a:xfrm>
          <a:prstGeom prst="rect">
            <a:avLst/>
          </a:prstGeom>
          <a:solidFill>
            <a:srgbClr val="3D5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37928386-5726-4C55-AF62-A84A25D67017}"/>
              </a:ext>
            </a:extLst>
          </p:cNvPr>
          <p:cNvPicPr>
            <a:picLocks noChangeAspect="1"/>
          </p:cNvPicPr>
          <p:nvPr/>
        </p:nvPicPr>
        <p:blipFill rotWithShape="1">
          <a:blip r:embed="rId3"/>
          <a:srcRect l="44234" r="53781"/>
          <a:stretch/>
        </p:blipFill>
        <p:spPr>
          <a:xfrm>
            <a:off x="4131437" y="0"/>
            <a:ext cx="237035" cy="6858000"/>
          </a:xfrm>
          <a:prstGeom prst="rect">
            <a:avLst/>
          </a:prstGeom>
        </p:spPr>
      </p:pic>
      <p:sp>
        <p:nvSpPr>
          <p:cNvPr id="11" name="TextBox 10">
            <a:extLst>
              <a:ext uri="{FF2B5EF4-FFF2-40B4-BE49-F238E27FC236}">
                <a16:creationId xmlns:a16="http://schemas.microsoft.com/office/drawing/2014/main" id="{4AF17073-E462-4FFB-98C1-23C539BC4919}"/>
              </a:ext>
            </a:extLst>
          </p:cNvPr>
          <p:cNvSpPr txBox="1"/>
          <p:nvPr/>
        </p:nvSpPr>
        <p:spPr>
          <a:xfrm>
            <a:off x="25559" y="2710788"/>
            <a:ext cx="4141987" cy="143641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4267" b="1" dirty="0">
                <a:solidFill>
                  <a:schemeClr val="bg1"/>
                </a:solidFill>
                <a:latin typeface="Source Sans Pro Black"/>
                <a:ea typeface="Source Sans Pro"/>
                <a:cs typeface="Calibri"/>
                <a:sym typeface="Calibri"/>
              </a:rPr>
              <a:t>OUR</a:t>
            </a:r>
            <a:br>
              <a:rPr lang="en-US" sz="4267" b="1" dirty="0">
                <a:solidFill>
                  <a:schemeClr val="bg1"/>
                </a:solidFill>
                <a:latin typeface="Source Sans Pro Black"/>
                <a:ea typeface="Source Sans Pro"/>
                <a:cs typeface="Calibri"/>
                <a:sym typeface="Calibri"/>
              </a:rPr>
            </a:br>
            <a:r>
              <a:rPr lang="en-US" sz="4267" b="1" dirty="0">
                <a:solidFill>
                  <a:schemeClr val="bg1"/>
                </a:solidFill>
                <a:latin typeface="Source Sans Pro Black"/>
                <a:ea typeface="Source Sans Pro"/>
                <a:cs typeface="Calibri"/>
                <a:sym typeface="Calibri"/>
              </a:rPr>
              <a:t>SUPPORT</a:t>
            </a:r>
            <a:endParaRPr lang="en-US" sz="4267" dirty="0">
              <a:solidFill>
                <a:schemeClr val="bg1"/>
              </a:solidFill>
              <a:latin typeface="Source Sans Pro" panose="020B0503030403020204" pitchFamily="34" charset="0"/>
              <a:ea typeface="Source Sans Pro" panose="020B0503030403020204" pitchFamily="34" charset="0"/>
              <a:cs typeface="Calibri"/>
            </a:endParaRPr>
          </a:p>
        </p:txBody>
      </p:sp>
      <p:grpSp>
        <p:nvGrpSpPr>
          <p:cNvPr id="4" name="Group 3">
            <a:extLst>
              <a:ext uri="{FF2B5EF4-FFF2-40B4-BE49-F238E27FC236}">
                <a16:creationId xmlns:a16="http://schemas.microsoft.com/office/drawing/2014/main" id="{73637D63-3043-45E2-8C22-21304280CC08}"/>
              </a:ext>
            </a:extLst>
          </p:cNvPr>
          <p:cNvGrpSpPr/>
          <p:nvPr/>
        </p:nvGrpSpPr>
        <p:grpSpPr>
          <a:xfrm>
            <a:off x="4701940" y="1207553"/>
            <a:ext cx="2304585" cy="1889281"/>
            <a:chOff x="4701940" y="1272079"/>
            <a:chExt cx="2304585" cy="1889281"/>
          </a:xfrm>
        </p:grpSpPr>
        <p:sp>
          <p:nvSpPr>
            <p:cNvPr id="17" name="Rectangle 16">
              <a:extLst>
                <a:ext uri="{FF2B5EF4-FFF2-40B4-BE49-F238E27FC236}">
                  <a16:creationId xmlns:a16="http://schemas.microsoft.com/office/drawing/2014/main" id="{C55C2710-3090-4A4C-94FC-BB244515FCFA}"/>
                </a:ext>
              </a:extLst>
            </p:cNvPr>
            <p:cNvSpPr/>
            <p:nvPr/>
          </p:nvSpPr>
          <p:spPr>
            <a:xfrm>
              <a:off x="4701940" y="2330362"/>
              <a:ext cx="2304585" cy="830998"/>
            </a:xfrm>
            <a:prstGeom prst="rect">
              <a:avLst/>
            </a:prstGeom>
          </p:spPr>
          <p:txBody>
            <a:bodyPr wrap="square">
              <a:spAutoFit/>
            </a:bodyPr>
            <a:lstStyle/>
            <a:p>
              <a:pPr algn="ctr"/>
              <a:r>
                <a:rPr lang="en-US" sz="1600" b="1" dirty="0">
                  <a:latin typeface="Source Sans Pro Black" panose="020B0803030403020204" pitchFamily="34" charset="0"/>
                  <a:cs typeface="Times New Roman" panose="02020603050405020304" pitchFamily="18" charset="0"/>
                </a:rPr>
                <a:t>ANSWERING QUESTIONS ABOUT REIAs</a:t>
              </a:r>
              <a:endParaRPr lang="en-US" sz="1600" dirty="0"/>
            </a:p>
          </p:txBody>
        </p:sp>
        <p:pic>
          <p:nvPicPr>
            <p:cNvPr id="18" name="Picture 17">
              <a:extLst>
                <a:ext uri="{FF2B5EF4-FFF2-40B4-BE49-F238E27FC236}">
                  <a16:creationId xmlns:a16="http://schemas.microsoft.com/office/drawing/2014/main" id="{FD155CAA-F039-471C-AB52-FA12E627E4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58238" y="1272079"/>
              <a:ext cx="991988" cy="991988"/>
            </a:xfrm>
            <a:prstGeom prst="rect">
              <a:avLst/>
            </a:prstGeom>
          </p:spPr>
        </p:pic>
      </p:grpSp>
      <p:grpSp>
        <p:nvGrpSpPr>
          <p:cNvPr id="19" name="Group 18">
            <a:extLst>
              <a:ext uri="{FF2B5EF4-FFF2-40B4-BE49-F238E27FC236}">
                <a16:creationId xmlns:a16="http://schemas.microsoft.com/office/drawing/2014/main" id="{31EDA98B-6478-4F10-8F8E-9046D8661BBD}"/>
              </a:ext>
            </a:extLst>
          </p:cNvPr>
          <p:cNvGrpSpPr/>
          <p:nvPr/>
        </p:nvGrpSpPr>
        <p:grpSpPr>
          <a:xfrm>
            <a:off x="8414271" y="3450418"/>
            <a:ext cx="1916719" cy="1889282"/>
            <a:chOff x="6025321" y="2434567"/>
            <a:chExt cx="1437539" cy="1416961"/>
          </a:xfrm>
        </p:grpSpPr>
        <p:sp>
          <p:nvSpPr>
            <p:cNvPr id="20" name="TextBox 19">
              <a:extLst>
                <a:ext uri="{FF2B5EF4-FFF2-40B4-BE49-F238E27FC236}">
                  <a16:creationId xmlns:a16="http://schemas.microsoft.com/office/drawing/2014/main" id="{D79C7EA8-44AD-4D8F-A17C-45F2F35060A9}"/>
                </a:ext>
              </a:extLst>
            </p:cNvPr>
            <p:cNvSpPr txBox="1"/>
            <p:nvPr/>
          </p:nvSpPr>
          <p:spPr>
            <a:xfrm>
              <a:off x="6025321" y="3228280"/>
              <a:ext cx="1437539" cy="623248"/>
            </a:xfrm>
            <a:prstGeom prst="rect">
              <a:avLst/>
            </a:prstGeom>
            <a:noFill/>
          </p:spPr>
          <p:txBody>
            <a:bodyPr wrap="square" rtlCol="0">
              <a:spAutoFit/>
            </a:bodyPr>
            <a:lstStyle/>
            <a:p>
              <a:pPr algn="ctr"/>
              <a:r>
                <a:rPr lang="en-US" sz="1600" b="1" dirty="0">
                  <a:latin typeface="Source Sans Pro Black" panose="020B0803030403020204" pitchFamily="34" charset="0"/>
                  <a:ea typeface="Source Sans Pro Black" panose="020B0803030403020204" pitchFamily="34" charset="0"/>
                </a:rPr>
                <a:t>NO QUESTION TOO BIG OR TOO SMALL!</a:t>
              </a:r>
              <a:endParaRPr lang="en-US" sz="1600" dirty="0">
                <a:latin typeface="Source Sans Pro Black" panose="020B0803030403020204" pitchFamily="34" charset="0"/>
                <a:ea typeface="Source Sans Pro Black" panose="020B0803030403020204" pitchFamily="34" charset="0"/>
              </a:endParaRPr>
            </a:p>
          </p:txBody>
        </p:sp>
        <p:pic>
          <p:nvPicPr>
            <p:cNvPr id="21" name="Picture 20" descr="Icon&#10;&#10;Description automatically generated">
              <a:extLst>
                <a:ext uri="{FF2B5EF4-FFF2-40B4-BE49-F238E27FC236}">
                  <a16:creationId xmlns:a16="http://schemas.microsoft.com/office/drawing/2014/main" id="{2FB7FE5F-EC5E-40DC-B13F-B042AEED48A7}"/>
                </a:ext>
              </a:extLst>
            </p:cNvPr>
            <p:cNvPicPr>
              <a:picLocks noChangeAspect="1"/>
            </p:cNvPicPr>
            <p:nvPr/>
          </p:nvPicPr>
          <p:blipFill>
            <a:blip r:embed="rId5"/>
            <a:stretch>
              <a:fillRect/>
            </a:stretch>
          </p:blipFill>
          <p:spPr>
            <a:xfrm>
              <a:off x="6286890" y="2434567"/>
              <a:ext cx="914400" cy="914400"/>
            </a:xfrm>
            <a:prstGeom prst="rect">
              <a:avLst/>
            </a:prstGeom>
          </p:spPr>
        </p:pic>
      </p:grpSp>
      <p:grpSp>
        <p:nvGrpSpPr>
          <p:cNvPr id="25" name="Group 24">
            <a:extLst>
              <a:ext uri="{FF2B5EF4-FFF2-40B4-BE49-F238E27FC236}">
                <a16:creationId xmlns:a16="http://schemas.microsoft.com/office/drawing/2014/main" id="{117DF7B0-E448-40F1-B216-F529A0442B48}"/>
              </a:ext>
            </a:extLst>
          </p:cNvPr>
          <p:cNvGrpSpPr/>
          <p:nvPr/>
        </p:nvGrpSpPr>
        <p:grpSpPr>
          <a:xfrm>
            <a:off x="6140195" y="3450420"/>
            <a:ext cx="1866476" cy="1889282"/>
            <a:chOff x="4635080" y="2434567"/>
            <a:chExt cx="1399857" cy="1416961"/>
          </a:xfrm>
        </p:grpSpPr>
        <p:sp>
          <p:nvSpPr>
            <p:cNvPr id="26" name="Rectangle 25">
              <a:extLst>
                <a:ext uri="{FF2B5EF4-FFF2-40B4-BE49-F238E27FC236}">
                  <a16:creationId xmlns:a16="http://schemas.microsoft.com/office/drawing/2014/main" id="{04CEA223-99C0-4BAE-A85E-42E29DD112D9}"/>
                </a:ext>
              </a:extLst>
            </p:cNvPr>
            <p:cNvSpPr/>
            <p:nvPr/>
          </p:nvSpPr>
          <p:spPr>
            <a:xfrm>
              <a:off x="4635080" y="3228280"/>
              <a:ext cx="1399857" cy="623248"/>
            </a:xfrm>
            <a:prstGeom prst="rect">
              <a:avLst/>
            </a:prstGeom>
          </p:spPr>
          <p:txBody>
            <a:bodyPr wrap="square">
              <a:spAutoFit/>
            </a:bodyPr>
            <a:lstStyle/>
            <a:p>
              <a:pPr algn="ctr"/>
              <a:r>
                <a:rPr lang="en-US" sz="1600" b="1" dirty="0">
                  <a:latin typeface="Source Sans Pro Black" panose="020B0803030403020204" pitchFamily="34" charset="0"/>
                  <a:ea typeface="Source Sans Pro Black" panose="020B0803030403020204" pitchFamily="34" charset="0"/>
                </a:rPr>
                <a:t>NON-REIA</a:t>
              </a:r>
              <a:br>
                <a:rPr lang="en-US" sz="1600" b="1" dirty="0">
                  <a:latin typeface="Source Sans Pro Black" panose="020B0803030403020204" pitchFamily="34" charset="0"/>
                  <a:ea typeface="Source Sans Pro Black" panose="020B0803030403020204" pitchFamily="34" charset="0"/>
                </a:rPr>
              </a:br>
              <a:r>
                <a:rPr lang="en-US" sz="1600" b="1" dirty="0">
                  <a:latin typeface="Source Sans Pro Black" panose="020B0803030403020204" pitchFamily="34" charset="0"/>
                  <a:ea typeface="Source Sans Pro Black" panose="020B0803030403020204" pitchFamily="34" charset="0"/>
                </a:rPr>
                <a:t>RESEARCH REPORTS</a:t>
              </a:r>
              <a:endParaRPr lang="en-US" sz="1600" dirty="0">
                <a:latin typeface="Source Sans Pro Black" panose="020B0803030403020204" pitchFamily="34" charset="0"/>
                <a:ea typeface="Source Sans Pro Black" panose="020B0803030403020204" pitchFamily="34" charset="0"/>
              </a:endParaRPr>
            </a:p>
          </p:txBody>
        </p:sp>
        <p:pic>
          <p:nvPicPr>
            <p:cNvPr id="27" name="Picture 26" descr="Icon&#10;&#10;Description automatically generated">
              <a:extLst>
                <a:ext uri="{FF2B5EF4-FFF2-40B4-BE49-F238E27FC236}">
                  <a16:creationId xmlns:a16="http://schemas.microsoft.com/office/drawing/2014/main" id="{BD9FEFF1-8F99-4F30-A6A1-60DA40E0F1CE}"/>
                </a:ext>
              </a:extLst>
            </p:cNvPr>
            <p:cNvPicPr>
              <a:picLocks noChangeAspect="1"/>
            </p:cNvPicPr>
            <p:nvPr/>
          </p:nvPicPr>
          <p:blipFill>
            <a:blip r:embed="rId6"/>
            <a:stretch>
              <a:fillRect/>
            </a:stretch>
          </p:blipFill>
          <p:spPr>
            <a:xfrm>
              <a:off x="4877808" y="2434567"/>
              <a:ext cx="914400" cy="914400"/>
            </a:xfrm>
            <a:prstGeom prst="rect">
              <a:avLst/>
            </a:prstGeom>
          </p:spPr>
        </p:pic>
      </p:grpSp>
      <p:grpSp>
        <p:nvGrpSpPr>
          <p:cNvPr id="5" name="Group 4">
            <a:extLst>
              <a:ext uri="{FF2B5EF4-FFF2-40B4-BE49-F238E27FC236}">
                <a16:creationId xmlns:a16="http://schemas.microsoft.com/office/drawing/2014/main" id="{FC4253AC-ECDE-4058-9B8E-1821419A382B}"/>
              </a:ext>
            </a:extLst>
          </p:cNvPr>
          <p:cNvGrpSpPr/>
          <p:nvPr/>
        </p:nvGrpSpPr>
        <p:grpSpPr>
          <a:xfrm>
            <a:off x="9503140" y="1207553"/>
            <a:ext cx="2200507" cy="1889281"/>
            <a:chOff x="9503140" y="1207553"/>
            <a:chExt cx="2200507" cy="1889281"/>
          </a:xfrm>
        </p:grpSpPr>
        <p:sp>
          <p:nvSpPr>
            <p:cNvPr id="29" name="Rectangle 28">
              <a:extLst>
                <a:ext uri="{FF2B5EF4-FFF2-40B4-BE49-F238E27FC236}">
                  <a16:creationId xmlns:a16="http://schemas.microsoft.com/office/drawing/2014/main" id="{E5DF516B-EC2D-49FA-87F3-1BC076990A18}"/>
                </a:ext>
              </a:extLst>
            </p:cNvPr>
            <p:cNvSpPr/>
            <p:nvPr/>
          </p:nvSpPr>
          <p:spPr>
            <a:xfrm>
              <a:off x="9503140" y="2265837"/>
              <a:ext cx="2200507" cy="830997"/>
            </a:xfrm>
            <a:prstGeom prst="rect">
              <a:avLst/>
            </a:prstGeom>
          </p:spPr>
          <p:txBody>
            <a:bodyPr wrap="square">
              <a:spAutoFit/>
            </a:bodyPr>
            <a:lstStyle/>
            <a:p>
              <a:pPr algn="ctr"/>
              <a:r>
                <a:rPr lang="en-US" sz="1600" b="1" dirty="0">
                  <a:latin typeface="Source Sans Pro Black" panose="020B0803030403020204" pitchFamily="34" charset="0"/>
                  <a:ea typeface="Calibri" panose="020F0502020204030204" pitchFamily="34" charset="0"/>
                  <a:cs typeface="Times New Roman" panose="02020603050405020304" pitchFamily="18" charset="0"/>
                </a:rPr>
                <a:t>SOUNDBOARDING</a:t>
              </a:r>
              <a:br>
                <a:rPr lang="en-US" sz="1600" b="1" dirty="0">
                  <a:latin typeface="Source Sans Pro Black" panose="020B0803030403020204" pitchFamily="34" charset="0"/>
                  <a:ea typeface="Calibri" panose="020F0502020204030204" pitchFamily="34" charset="0"/>
                  <a:cs typeface="Times New Roman" panose="02020603050405020304" pitchFamily="18" charset="0"/>
                </a:rPr>
              </a:br>
              <a:r>
                <a:rPr lang="en-US" sz="1600" b="1" dirty="0">
                  <a:latin typeface="Source Sans Pro Black" panose="020B0803030403020204" pitchFamily="34" charset="0"/>
                  <a:ea typeface="Calibri" panose="020F0502020204030204" pitchFamily="34" charset="0"/>
                  <a:cs typeface="Times New Roman" panose="02020603050405020304" pitchFamily="18" charset="0"/>
                </a:rPr>
                <a:t>ON RACIAL EQUITY</a:t>
              </a:r>
              <a:br>
                <a:rPr lang="en-US" sz="1600" b="1" dirty="0">
                  <a:latin typeface="Source Sans Pro Black" panose="020B0803030403020204" pitchFamily="34" charset="0"/>
                  <a:ea typeface="Calibri" panose="020F0502020204030204" pitchFamily="34" charset="0"/>
                  <a:cs typeface="Times New Roman" panose="02020603050405020304" pitchFamily="18" charset="0"/>
                </a:rPr>
              </a:br>
              <a:r>
                <a:rPr lang="en-US" sz="1600" b="1" dirty="0">
                  <a:latin typeface="Source Sans Pro Black" panose="020B0803030403020204" pitchFamily="34" charset="0"/>
                  <a:ea typeface="Calibri" panose="020F0502020204030204" pitchFamily="34" charset="0"/>
                  <a:cs typeface="Times New Roman" panose="02020603050405020304" pitchFamily="18" charset="0"/>
                </a:rPr>
                <a:t>IN PROCESSES </a:t>
              </a:r>
              <a:endParaRPr lang="en-US" sz="1600" dirty="0"/>
            </a:p>
          </p:txBody>
        </p:sp>
        <p:pic>
          <p:nvPicPr>
            <p:cNvPr id="30" name="Picture 29" descr="Icon&#10;&#10;Description automatically generated">
              <a:extLst>
                <a:ext uri="{FF2B5EF4-FFF2-40B4-BE49-F238E27FC236}">
                  <a16:creationId xmlns:a16="http://schemas.microsoft.com/office/drawing/2014/main" id="{31E35AB9-B87F-49A2-8AE6-CDB5E7694DEB}"/>
                </a:ext>
              </a:extLst>
            </p:cNvPr>
            <p:cNvPicPr>
              <a:picLocks noChangeAspect="1"/>
            </p:cNvPicPr>
            <p:nvPr/>
          </p:nvPicPr>
          <p:blipFill>
            <a:blip r:embed="rId7"/>
            <a:stretch>
              <a:fillRect/>
            </a:stretch>
          </p:blipFill>
          <p:spPr>
            <a:xfrm>
              <a:off x="9993793" y="1207553"/>
              <a:ext cx="1219200" cy="1219200"/>
            </a:xfrm>
            <a:prstGeom prst="rect">
              <a:avLst/>
            </a:prstGeom>
          </p:spPr>
        </p:pic>
      </p:grpSp>
      <p:grpSp>
        <p:nvGrpSpPr>
          <p:cNvPr id="3" name="Group 2">
            <a:extLst>
              <a:ext uri="{FF2B5EF4-FFF2-40B4-BE49-F238E27FC236}">
                <a16:creationId xmlns:a16="http://schemas.microsoft.com/office/drawing/2014/main" id="{A07813BC-60B6-48B3-818B-D9F78027177B}"/>
              </a:ext>
            </a:extLst>
          </p:cNvPr>
          <p:cNvGrpSpPr/>
          <p:nvPr/>
        </p:nvGrpSpPr>
        <p:grpSpPr>
          <a:xfrm>
            <a:off x="7220063" y="1309762"/>
            <a:ext cx="2069540" cy="1767408"/>
            <a:chOff x="7099289" y="1393952"/>
            <a:chExt cx="2069540" cy="1767408"/>
          </a:xfrm>
        </p:grpSpPr>
        <p:sp>
          <p:nvSpPr>
            <p:cNvPr id="32" name="TextBox 31">
              <a:extLst>
                <a:ext uri="{FF2B5EF4-FFF2-40B4-BE49-F238E27FC236}">
                  <a16:creationId xmlns:a16="http://schemas.microsoft.com/office/drawing/2014/main" id="{AB72DAAF-5494-4E55-BCFD-E513AD5851EF}"/>
                </a:ext>
              </a:extLst>
            </p:cNvPr>
            <p:cNvSpPr txBox="1"/>
            <p:nvPr/>
          </p:nvSpPr>
          <p:spPr>
            <a:xfrm>
              <a:off x="7099289" y="2330362"/>
              <a:ext cx="2069540" cy="830998"/>
            </a:xfrm>
            <a:prstGeom prst="rect">
              <a:avLst/>
            </a:prstGeom>
            <a:noFill/>
          </p:spPr>
          <p:txBody>
            <a:bodyPr wrap="square" rtlCol="0">
              <a:spAutoFit/>
            </a:bodyPr>
            <a:lstStyle/>
            <a:p>
              <a:pPr algn="ctr"/>
              <a:r>
                <a:rPr lang="en-US" sz="1600" b="1" dirty="0">
                  <a:latin typeface="Source Sans Pro Black" panose="020B0803030403020204" pitchFamily="34" charset="0"/>
                  <a:ea typeface="Source Sans Pro Black" panose="020B0803030403020204" pitchFamily="34" charset="0"/>
                </a:rPr>
                <a:t>TRAININGS THROUGH A RACIAL EQUITY LENS</a:t>
              </a:r>
              <a:endParaRPr lang="en-US" sz="1600" dirty="0">
                <a:latin typeface="Source Sans Pro Black" panose="020B0803030403020204" pitchFamily="34" charset="0"/>
                <a:ea typeface="Source Sans Pro Black" panose="020B0803030403020204" pitchFamily="34" charset="0"/>
              </a:endParaRPr>
            </a:p>
          </p:txBody>
        </p:sp>
        <p:pic>
          <p:nvPicPr>
            <p:cNvPr id="33" name="Picture 32">
              <a:extLst>
                <a:ext uri="{FF2B5EF4-FFF2-40B4-BE49-F238E27FC236}">
                  <a16:creationId xmlns:a16="http://schemas.microsoft.com/office/drawing/2014/main" id="{F6B89170-3041-49BC-B2F0-3AAD8F82959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46334" y="1393952"/>
              <a:ext cx="975451" cy="975451"/>
            </a:xfrm>
            <a:prstGeom prst="rect">
              <a:avLst/>
            </a:prstGeom>
          </p:spPr>
        </p:pic>
      </p:grpSp>
    </p:spTree>
    <p:extLst>
      <p:ext uri="{BB962C8B-B14F-4D97-AF65-F5344CB8AC3E}">
        <p14:creationId xmlns:p14="http://schemas.microsoft.com/office/powerpoint/2010/main" val="259987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2C4B1FE-EFA5-4A04-8466-FE166F496CD3}"/>
              </a:ext>
            </a:extLst>
          </p:cNvPr>
          <p:cNvCxnSpPr/>
          <p:nvPr/>
        </p:nvCxnSpPr>
        <p:spPr>
          <a:xfrm>
            <a:off x="0" y="0"/>
            <a:ext cx="12192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B5E9B76-2E71-481C-B32C-49250EC6A34C}"/>
              </a:ext>
            </a:extLst>
          </p:cNvPr>
          <p:cNvGrpSpPr/>
          <p:nvPr/>
        </p:nvGrpSpPr>
        <p:grpSpPr>
          <a:xfrm>
            <a:off x="2288119" y="-50543"/>
            <a:ext cx="8963807" cy="5284386"/>
            <a:chOff x="1696348" y="-112250"/>
            <a:chExt cx="6722855" cy="3963290"/>
          </a:xfrm>
        </p:grpSpPr>
        <p:pic>
          <p:nvPicPr>
            <p:cNvPr id="12" name="Picture 11" descr="Icon&#10;&#10;Description automatically generated">
              <a:extLst>
                <a:ext uri="{FF2B5EF4-FFF2-40B4-BE49-F238E27FC236}">
                  <a16:creationId xmlns:a16="http://schemas.microsoft.com/office/drawing/2014/main" id="{B76B370E-0039-4A11-9768-E09624C20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1376">
              <a:off x="4455913" y="-112250"/>
              <a:ext cx="3963290" cy="3963290"/>
            </a:xfrm>
            <a:prstGeom prst="rect">
              <a:avLst/>
            </a:prstGeom>
          </p:spPr>
        </p:pic>
        <p:sp>
          <p:nvSpPr>
            <p:cNvPr id="13" name="TextBox 3">
              <a:extLst>
                <a:ext uri="{FF2B5EF4-FFF2-40B4-BE49-F238E27FC236}">
                  <a16:creationId xmlns:a16="http://schemas.microsoft.com/office/drawing/2014/main" id="{7A5FA623-D17B-49E0-9615-25670BD954B3}"/>
                </a:ext>
              </a:extLst>
            </p:cNvPr>
            <p:cNvSpPr txBox="1"/>
            <p:nvPr/>
          </p:nvSpPr>
          <p:spPr>
            <a:xfrm>
              <a:off x="1696348" y="1005879"/>
              <a:ext cx="4581562" cy="199275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666" b="1" i="0" u="none" strike="noStrike" kern="1200" cap="none" spc="0" normalizeH="0" baseline="0" noProof="0">
                  <a:ln>
                    <a:noFill/>
                  </a:ln>
                  <a:solidFill>
                    <a:prstClr val="white"/>
                  </a:solidFill>
                  <a:effectLst/>
                  <a:uLnTx/>
                  <a:uFillTx/>
                  <a:latin typeface="Source Sans Pro Black"/>
                  <a:ea typeface="Source Sans Pro Black"/>
                  <a:cs typeface="+mn-cs"/>
                </a:rPr>
                <a:t>CORE</a:t>
              </a:r>
              <a:r>
                <a:rPr kumimoji="0" lang="en-US" sz="8000" b="1" i="0" u="none" strike="noStrike" kern="1200" cap="none" spc="0" normalizeH="0" baseline="0" noProof="0">
                  <a:ln>
                    <a:noFill/>
                  </a:ln>
                  <a:solidFill>
                    <a:srgbClr val="3D5A80"/>
                  </a:solidFill>
                  <a:effectLst/>
                  <a:uLnTx/>
                  <a:uFillTx/>
                  <a:latin typeface="Source Sans Pro Black"/>
                  <a:ea typeface="Source Sans Pro Black"/>
                  <a:cs typeface="+mn-cs"/>
                </a:rPr>
                <a:t> </a:t>
              </a:r>
            </a:p>
          </p:txBody>
        </p:sp>
        <p:sp>
          <p:nvSpPr>
            <p:cNvPr id="14" name="TextBox 13">
              <a:extLst>
                <a:ext uri="{FF2B5EF4-FFF2-40B4-BE49-F238E27FC236}">
                  <a16:creationId xmlns:a16="http://schemas.microsoft.com/office/drawing/2014/main" id="{FD8EBACC-83EC-4CFF-8B07-A4182620B3B4}"/>
                </a:ext>
              </a:extLst>
            </p:cNvPr>
            <p:cNvSpPr txBox="1"/>
            <p:nvPr/>
          </p:nvSpPr>
          <p:spPr>
            <a:xfrm>
              <a:off x="1755747" y="2531932"/>
              <a:ext cx="4671412" cy="415499"/>
            </a:xfrm>
            <a:prstGeom prst="rect">
              <a:avLst/>
            </a:prstGeom>
            <a:noFill/>
          </p:spPr>
          <p:txBody>
            <a:bodyPr wrap="square" lIns="121920" tIns="60960" rIns="121920" bIns="6096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Source Sans Pro Black"/>
                  <a:ea typeface="Source Sans Pro Black"/>
                  <a:cs typeface="+mn-cs"/>
                </a:rPr>
                <a:t>COUNCIL OFFICE OF RACIAL EQUITY</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useBgFill="1">
          <p:nvSpPr>
            <p:cNvPr id="15" name="Star: 5 Points 14">
              <a:extLst>
                <a:ext uri="{FF2B5EF4-FFF2-40B4-BE49-F238E27FC236}">
                  <a16:creationId xmlns:a16="http://schemas.microsoft.com/office/drawing/2014/main" id="{991D9F5F-546D-4C2F-BF9C-99433636B474}"/>
                </a:ext>
              </a:extLst>
            </p:cNvPr>
            <p:cNvSpPr/>
            <p:nvPr/>
          </p:nvSpPr>
          <p:spPr>
            <a:xfrm>
              <a:off x="5166968" y="1361393"/>
              <a:ext cx="242634" cy="242634"/>
            </a:xfrm>
            <a:prstGeom prst="star5">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Star: 5 Points 15">
              <a:extLst>
                <a:ext uri="{FF2B5EF4-FFF2-40B4-BE49-F238E27FC236}">
                  <a16:creationId xmlns:a16="http://schemas.microsoft.com/office/drawing/2014/main" id="{81B006A9-13CD-459D-927B-A2D96309D472}"/>
                </a:ext>
              </a:extLst>
            </p:cNvPr>
            <p:cNvSpPr/>
            <p:nvPr/>
          </p:nvSpPr>
          <p:spPr>
            <a:xfrm>
              <a:off x="6182369" y="1361393"/>
              <a:ext cx="242634" cy="242634"/>
            </a:xfrm>
            <a:prstGeom prst="star5">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194D16D9-93C9-46D0-ABF6-472031281630}"/>
                </a:ext>
              </a:extLst>
            </p:cNvPr>
            <p:cNvSpPr/>
            <p:nvPr/>
          </p:nvSpPr>
          <p:spPr>
            <a:xfrm flipH="1">
              <a:off x="5166968" y="2112945"/>
              <a:ext cx="1258035" cy="18486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74EA5FFA-4818-4866-9ADD-3C5E8535BE67}"/>
                </a:ext>
              </a:extLst>
            </p:cNvPr>
            <p:cNvSpPr/>
            <p:nvPr/>
          </p:nvSpPr>
          <p:spPr>
            <a:xfrm flipH="1">
              <a:off x="5166968" y="1717006"/>
              <a:ext cx="1258035" cy="18486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Star: 5 Points 18">
              <a:extLst>
                <a:ext uri="{FF2B5EF4-FFF2-40B4-BE49-F238E27FC236}">
                  <a16:creationId xmlns:a16="http://schemas.microsoft.com/office/drawing/2014/main" id="{953C45C3-1773-45E5-BA8A-4B9FCB1F0237}"/>
                </a:ext>
              </a:extLst>
            </p:cNvPr>
            <p:cNvSpPr/>
            <p:nvPr/>
          </p:nvSpPr>
          <p:spPr>
            <a:xfrm>
              <a:off x="5674667" y="1361393"/>
              <a:ext cx="242634" cy="242634"/>
            </a:xfrm>
            <a:prstGeom prst="star5">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90766AD3-1943-4DDE-8F85-845BA405667D}"/>
              </a:ext>
            </a:extLst>
          </p:cNvPr>
          <p:cNvSpPr/>
          <p:nvPr/>
        </p:nvSpPr>
        <p:spPr>
          <a:xfrm>
            <a:off x="5648326" y="6534553"/>
            <a:ext cx="8058151" cy="33855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All artwork painted by Eric B. Ricks as part of DPW’s </a:t>
            </a:r>
            <a:r>
              <a:rPr kumimoji="0" lang="en-US" sz="1600" b="1" i="0" u="none" strike="noStrike" kern="1200" cap="none" spc="0" normalizeH="0" baseline="0" noProof="0" err="1">
                <a:ln>
                  <a:noFill/>
                </a:ln>
                <a:solidFill>
                  <a:prstClr val="white"/>
                </a:solidFill>
                <a:effectLst/>
                <a:uLnTx/>
                <a:uFillTx/>
                <a:latin typeface="Source Sans Pro" panose="020B0503030403020204" pitchFamily="34" charset="0"/>
                <a:ea typeface="Source Sans Pro" panose="020B0503030403020204" pitchFamily="34" charset="0"/>
                <a:cs typeface="+mn-cs"/>
              </a:rPr>
              <a:t>MuralsDC</a:t>
            </a:r>
            <a:r>
              <a:rPr kumimoji="0" lang="en-US" sz="16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 program.</a:t>
            </a:r>
          </a:p>
        </p:txBody>
      </p:sp>
      <p:sp>
        <p:nvSpPr>
          <p:cNvPr id="3" name="Rectangle 2">
            <a:extLst>
              <a:ext uri="{FF2B5EF4-FFF2-40B4-BE49-F238E27FC236}">
                <a16:creationId xmlns:a16="http://schemas.microsoft.com/office/drawing/2014/main" id="{28092D99-B22E-4724-8E50-1B19DB68C969}"/>
              </a:ext>
            </a:extLst>
          </p:cNvPr>
          <p:cNvSpPr/>
          <p:nvPr/>
        </p:nvSpPr>
        <p:spPr>
          <a:xfrm>
            <a:off x="3046239" y="4718989"/>
            <a:ext cx="5384997" cy="748988"/>
          </a:xfrm>
          <a:prstGeom prst="rect">
            <a:avLst/>
          </a:prstGeom>
          <a:solidFill>
            <a:schemeClr val="bg1"/>
          </a:solid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a:ln>
                  <a:noFill/>
                </a:ln>
                <a:solidFill>
                  <a:srgbClr val="3D5A80"/>
                </a:solidFill>
                <a:effectLst/>
                <a:uLnTx/>
                <a:uFillTx/>
                <a:latin typeface="Source Sans Pro Black"/>
                <a:ea typeface="Source Sans Pro Black"/>
                <a:cs typeface="+mn-cs"/>
              </a:rPr>
              <a:t>TRAINING INSTITUTE</a:t>
            </a:r>
            <a:endParaRPr kumimoji="0" lang="en-US" sz="4267" b="0" i="0" u="none" strike="noStrike" kern="1200" cap="none" spc="0" normalizeH="0" baseline="0" noProof="0">
              <a:ln>
                <a:noFill/>
              </a:ln>
              <a:solidFill>
                <a:srgbClr val="3D5A80"/>
              </a:solidFill>
              <a:effectLst/>
              <a:uLnTx/>
              <a:uFillTx/>
              <a:latin typeface="Source Sans Pro Black" panose="020B0803030403020204" pitchFamily="34" charset="0"/>
              <a:ea typeface="Source Sans Pro Black" panose="020B0803030403020204" pitchFamily="34" charset="0"/>
              <a:cs typeface="+mn-cs"/>
            </a:endParaRPr>
          </a:p>
        </p:txBody>
      </p:sp>
      <p:pic>
        <p:nvPicPr>
          <p:cNvPr id="6" name="Picture 5" descr="A picture containing text&#10;&#10;Description automatically generated">
            <a:extLst>
              <a:ext uri="{FF2B5EF4-FFF2-40B4-BE49-F238E27FC236}">
                <a16:creationId xmlns:a16="http://schemas.microsoft.com/office/drawing/2014/main" id="{77A6C461-C746-416C-8A07-B42652BC22E8}"/>
              </a:ext>
            </a:extLst>
          </p:cNvPr>
          <p:cNvPicPr>
            <a:picLocks noChangeAspect="1"/>
          </p:cNvPicPr>
          <p:nvPr/>
        </p:nvPicPr>
        <p:blipFill rotWithShape="1">
          <a:blip r:embed="rId4">
            <a:extLst>
              <a:ext uri="{28A0092B-C50C-407E-A947-70E740481C1C}">
                <a14:useLocalDpi xmlns:a14="http://schemas.microsoft.com/office/drawing/2010/main" val="0"/>
              </a:ext>
            </a:extLst>
          </a:blip>
          <a:srcRect l="23430" t="20378" r="22300" b="37839"/>
          <a:stretch/>
        </p:blipFill>
        <p:spPr>
          <a:xfrm>
            <a:off x="0" y="-15104"/>
            <a:ext cx="12192000" cy="6873104"/>
          </a:xfrm>
          <a:prstGeom prst="rect">
            <a:avLst/>
          </a:prstGeom>
        </p:spPr>
      </p:pic>
      <p:pic>
        <p:nvPicPr>
          <p:cNvPr id="5" name="Picture 4">
            <a:extLst>
              <a:ext uri="{FF2B5EF4-FFF2-40B4-BE49-F238E27FC236}">
                <a16:creationId xmlns:a16="http://schemas.microsoft.com/office/drawing/2014/main" id="{409F9297-0364-4143-AE15-F3855EA21DD0}"/>
              </a:ext>
            </a:extLst>
          </p:cNvPr>
          <p:cNvPicPr>
            <a:picLocks noChangeAspect="1"/>
          </p:cNvPicPr>
          <p:nvPr/>
        </p:nvPicPr>
        <p:blipFill>
          <a:blip r:embed="rId5"/>
          <a:stretch>
            <a:fillRect/>
          </a:stretch>
        </p:blipFill>
        <p:spPr>
          <a:xfrm>
            <a:off x="941" y="-15104"/>
            <a:ext cx="12182535" cy="6858000"/>
          </a:xfrm>
          <a:prstGeom prst="rect">
            <a:avLst/>
          </a:prstGeom>
        </p:spPr>
      </p:pic>
      <p:sp>
        <p:nvSpPr>
          <p:cNvPr id="21" name="TextBox 20">
            <a:extLst>
              <a:ext uri="{FF2B5EF4-FFF2-40B4-BE49-F238E27FC236}">
                <a16:creationId xmlns:a16="http://schemas.microsoft.com/office/drawing/2014/main" id="{1970F45D-1731-48BB-833D-1E4582977B91}"/>
              </a:ext>
            </a:extLst>
          </p:cNvPr>
          <p:cNvSpPr txBox="1"/>
          <p:nvPr/>
        </p:nvSpPr>
        <p:spPr>
          <a:xfrm flipH="1">
            <a:off x="465523" y="2886307"/>
            <a:ext cx="11192070" cy="1200329"/>
          </a:xfrm>
          <a:prstGeom prst="rect">
            <a:avLst/>
          </a:prstGeom>
          <a:noFill/>
        </p:spPr>
        <p:txBody>
          <a:bodyPr wrap="square" rtlCol="0">
            <a:spAutoFit/>
          </a:bodyPr>
          <a:lstStyle/>
          <a:p>
            <a:pPr algn="ctr"/>
            <a:r>
              <a:rPr lang="en-US" sz="7200">
                <a:solidFill>
                  <a:schemeClr val="bg1"/>
                </a:solidFill>
                <a:latin typeface="Source Sans Pro Black" panose="020B0803030403020204" pitchFamily="34" charset="0"/>
                <a:ea typeface="Source Sans Pro Black" panose="020B0803030403020204" pitchFamily="34" charset="0"/>
              </a:rPr>
              <a:t>QUESTIONS?</a:t>
            </a:r>
          </a:p>
        </p:txBody>
      </p:sp>
    </p:spTree>
    <p:extLst>
      <p:ext uri="{BB962C8B-B14F-4D97-AF65-F5344CB8AC3E}">
        <p14:creationId xmlns:p14="http://schemas.microsoft.com/office/powerpoint/2010/main" val="4236231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4.1.3212"/>
  <p:tag name="SLIDO_PRESENTATION_ID" val="00000000-0000-0000-0000-000000000000"/>
  <p:tag name="SLIDO_EVENT_UUID" val="338c5f86-0224-44af-baf2-2ac047687123"/>
  <p:tag name="SLIDO_EVENT_SECTION_UUID" val="8469df39-3e05-43b5-a66b-d0c43e6ac0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B612BF1E09FF47A2B6C3D4D1677B0D" ma:contentTypeVersion="12" ma:contentTypeDescription="Create a new document." ma:contentTypeScope="" ma:versionID="4d472436ba3ef806b71a887d6b3389bb">
  <xsd:schema xmlns:xsd="http://www.w3.org/2001/XMLSchema" xmlns:xs="http://www.w3.org/2001/XMLSchema" xmlns:p="http://schemas.microsoft.com/office/2006/metadata/properties" xmlns:ns2="486804b4-8bf7-446c-9514-b62a6521dc7d" xmlns:ns3="cd37e4ec-a4e5-4d0a-bdfa-5343415a77e2" targetNamespace="http://schemas.microsoft.com/office/2006/metadata/properties" ma:root="true" ma:fieldsID="ed92fdf88ccfacd9576c2871d99529e6" ns2:_="" ns3:_="">
    <xsd:import namespace="486804b4-8bf7-446c-9514-b62a6521dc7d"/>
    <xsd:import namespace="cd37e4ec-a4e5-4d0a-bdfa-5343415a77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6804b4-8bf7-446c-9514-b62a6521d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164a697-7481-4bb8-b5e9-0985f5a96d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37e4ec-a4e5-4d0a-bdfa-5343415a77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651c37f-9574-4166-a655-73653e7190bc}" ma:internalName="TaxCatchAll" ma:showField="CatchAllData" ma:web="cd37e4ec-a4e5-4d0a-bdfa-5343415a77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37e4ec-a4e5-4d0a-bdfa-5343415a77e2" xsi:nil="true"/>
    <lcf76f155ced4ddcb4097134ff3c332f xmlns="486804b4-8bf7-446c-9514-b62a6521dc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4BD9B0-4D4A-41D3-8E1D-A186EEC56F4F}">
  <ds:schemaRefs>
    <ds:schemaRef ds:uri="486804b4-8bf7-446c-9514-b62a6521dc7d"/>
    <ds:schemaRef ds:uri="cd37e4ec-a4e5-4d0a-bdfa-5343415a77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653433C-9282-4A97-A43B-DAF9F25E16B8}">
  <ds:schemaRefs>
    <ds:schemaRef ds:uri="http://schemas.microsoft.com/sharepoint/v3/contenttype/forms"/>
  </ds:schemaRefs>
</ds:datastoreItem>
</file>

<file path=customXml/itemProps3.xml><?xml version="1.0" encoding="utf-8"?>
<ds:datastoreItem xmlns:ds="http://schemas.openxmlformats.org/officeDocument/2006/customXml" ds:itemID="{DA1FD280-0767-49C5-A9F0-5EC1B4CB7530}">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cd37e4ec-a4e5-4d0a-bdfa-5343415a77e2"/>
    <ds:schemaRef ds:uri="486804b4-8bf7-446c-9514-b62a6521dc7d"/>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397</TotalTime>
  <Words>1319</Words>
  <Application>Microsoft Office PowerPoint</Application>
  <PresentationFormat>Widescreen</PresentationFormat>
  <Paragraphs>123</Paragraphs>
  <Slides>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Source Sans Pro</vt:lpstr>
      <vt:lpstr>Source Sans Pro Black</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 Danaya (Council)</dc:creator>
  <cp:lastModifiedBy>Mody, Namita (Council)</cp:lastModifiedBy>
  <cp:revision>7</cp:revision>
  <dcterms:created xsi:type="dcterms:W3CDTF">2022-04-19T16:36:44Z</dcterms:created>
  <dcterms:modified xsi:type="dcterms:W3CDTF">2022-11-30T18:33:36Z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0x01010022B612BF1E09FF47A2B6C3D4D1677B0D</vt:lpwstr>
  </property>
  <property fmtid="{D5CDD505-2E9C-101B-9397-08002B2CF9AE}" pid="3" name="MediaServiceImageTags">
    <vt:lpwstr/>
  </property>
  <property fmtid="{D5CDD505-2E9C-101B-9397-08002B2CF9AE}" pid="4" name="SlidoAppVersion">
    <vt:lpwstr>1.4.1.3212</vt:lpwstr>
  </property>
</Properties>
</file>